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605" r:id="rId4"/>
    <p:sldId id="606" r:id="rId5"/>
    <p:sldId id="586" r:id="rId6"/>
    <p:sldId id="587" r:id="rId7"/>
    <p:sldId id="259" r:id="rId8"/>
    <p:sldId id="643" r:id="rId9"/>
    <p:sldId id="644" r:id="rId10"/>
    <p:sldId id="645" r:id="rId11"/>
    <p:sldId id="646" r:id="rId12"/>
    <p:sldId id="265" r:id="rId13"/>
    <p:sldId id="574" r:id="rId14"/>
    <p:sldId id="575" r:id="rId15"/>
    <p:sldId id="576" r:id="rId16"/>
    <p:sldId id="577" r:id="rId17"/>
    <p:sldId id="578" r:id="rId18"/>
    <p:sldId id="581" r:id="rId19"/>
    <p:sldId id="520" r:id="rId20"/>
    <p:sldId id="475" r:id="rId21"/>
    <p:sldId id="515" r:id="rId22"/>
    <p:sldId id="391" r:id="rId23"/>
    <p:sldId id="420" r:id="rId24"/>
    <p:sldId id="598" r:id="rId25"/>
    <p:sldId id="60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764D8F-D13C-402B-BA92-C4C53333C632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8513AEB-1F8F-4E4E-B86C-97E44C295FAC}">
      <dgm:prSet phldrT="[Texto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ln>
          <a:solidFill>
            <a:srgbClr val="006600"/>
          </a:solidFill>
        </a:ln>
      </dgm:spPr>
      <dgm:t>
        <a:bodyPr/>
        <a:lstStyle/>
        <a:p>
          <a:pPr algn="just"/>
          <a:r>
            <a:rPr lang="pt-BR" b="0" i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Os sinais de pontuação são </a:t>
          </a:r>
          <a:r>
            <a: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elementos gráficos que ajudam a organizar e a guiar a leitura de um texto, separando ideias, indicando pausas, entre outros</a:t>
          </a:r>
          <a:r>
            <a:rPr lang="pt-BR" b="0" i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pt-BR" dirty="0"/>
        </a:p>
      </dgm:t>
    </dgm:pt>
    <dgm:pt modelId="{EB1F474B-F665-4572-9F08-A580D3FA8BD2}" type="parTrans" cxnId="{2D70D524-88F7-4D74-A7D0-28985CA2978D}">
      <dgm:prSet/>
      <dgm:spPr/>
      <dgm:t>
        <a:bodyPr/>
        <a:lstStyle/>
        <a:p>
          <a:endParaRPr lang="pt-BR"/>
        </a:p>
      </dgm:t>
    </dgm:pt>
    <dgm:pt modelId="{8D9C760D-25D2-463F-B58B-C8DD93BBD3E3}" type="sibTrans" cxnId="{2D70D524-88F7-4D74-A7D0-28985CA2978D}">
      <dgm:prSet/>
      <dgm:spPr/>
      <dgm:t>
        <a:bodyPr/>
        <a:lstStyle/>
        <a:p>
          <a:endParaRPr lang="pt-BR"/>
        </a:p>
      </dgm:t>
    </dgm:pt>
    <dgm:pt modelId="{54A36B83-D0F0-44E4-9119-8D142DD3C99F}">
      <dgm:prSet phldrT="[Texto]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ln>
          <a:solidFill>
            <a:srgbClr val="006600"/>
          </a:solidFill>
        </a:ln>
      </dgm:spPr>
      <dgm:t>
        <a:bodyPr/>
        <a:lstStyle/>
        <a:p>
          <a:pPr algn="just"/>
          <a:r>
            <a:rPr lang="pt-BR" b="0" i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Os principais sinais de pontuação são: o ponto; o ponto de exclamação; o ponto de interrogação; as reticências; a vírgula; o ponto e vírgula; os dois-pontos; o travessão; as aspas; e os parênteses.</a:t>
          </a:r>
          <a:endParaRPr lang="pt-BR" dirty="0">
            <a:solidFill>
              <a:schemeClr val="tx1"/>
            </a:solidFill>
          </a:endParaRPr>
        </a:p>
      </dgm:t>
    </dgm:pt>
    <dgm:pt modelId="{2D809262-0913-40B1-9006-FA3851905BDA}" type="parTrans" cxnId="{97B8BAF8-B3F0-48E6-BAD1-EE576BEC6975}">
      <dgm:prSet/>
      <dgm:spPr/>
      <dgm:t>
        <a:bodyPr/>
        <a:lstStyle/>
        <a:p>
          <a:endParaRPr lang="pt-BR"/>
        </a:p>
      </dgm:t>
    </dgm:pt>
    <dgm:pt modelId="{5F6B8387-BE4C-4FE3-8360-3C9AB6106281}" type="sibTrans" cxnId="{97B8BAF8-B3F0-48E6-BAD1-EE576BEC6975}">
      <dgm:prSet/>
      <dgm:spPr/>
      <dgm:t>
        <a:bodyPr/>
        <a:lstStyle/>
        <a:p>
          <a:endParaRPr lang="pt-BR"/>
        </a:p>
      </dgm:t>
    </dgm:pt>
    <dgm:pt modelId="{3EC6CC35-D0BC-45AE-A763-C04B6FDCCEDA}" type="pres">
      <dgm:prSet presAssocID="{59764D8F-D13C-402B-BA92-C4C53333C632}" presName="Name0" presStyleCnt="0">
        <dgm:presLayoutVars>
          <dgm:dir/>
          <dgm:resizeHandles val="exact"/>
        </dgm:presLayoutVars>
      </dgm:prSet>
      <dgm:spPr/>
    </dgm:pt>
    <dgm:pt modelId="{4C18F48D-C7A7-45FD-9034-95DC986C50E4}" type="pres">
      <dgm:prSet presAssocID="{98513AEB-1F8F-4E4E-B86C-97E44C295FAC}" presName="node" presStyleLbl="node1" presStyleIdx="0" presStyleCnt="2" custScaleX="44098" custLinFactNeighborX="62532" custLinFactNeighborY="3140">
        <dgm:presLayoutVars>
          <dgm:bulletEnabled val="1"/>
        </dgm:presLayoutVars>
      </dgm:prSet>
      <dgm:spPr/>
    </dgm:pt>
    <dgm:pt modelId="{A4BDB84C-DAE5-4BAD-A5A0-032BD2704F14}" type="pres">
      <dgm:prSet presAssocID="{8D9C760D-25D2-463F-B58B-C8DD93BBD3E3}" presName="sibTrans" presStyleCnt="0"/>
      <dgm:spPr/>
    </dgm:pt>
    <dgm:pt modelId="{FFA398F8-6A2C-4F53-ACFD-EB5C5A58C911}" type="pres">
      <dgm:prSet presAssocID="{54A36B83-D0F0-44E4-9119-8D142DD3C99F}" presName="node" presStyleLbl="node1" presStyleIdx="1" presStyleCnt="2" custScaleX="47242" custScaleY="80915" custLinFactNeighborX="43641" custLinFactNeighborY="3212">
        <dgm:presLayoutVars>
          <dgm:bulletEnabled val="1"/>
        </dgm:presLayoutVars>
      </dgm:prSet>
      <dgm:spPr/>
    </dgm:pt>
  </dgm:ptLst>
  <dgm:cxnLst>
    <dgm:cxn modelId="{2D70D524-88F7-4D74-A7D0-28985CA2978D}" srcId="{59764D8F-D13C-402B-BA92-C4C53333C632}" destId="{98513AEB-1F8F-4E4E-B86C-97E44C295FAC}" srcOrd="0" destOrd="0" parTransId="{EB1F474B-F665-4572-9F08-A580D3FA8BD2}" sibTransId="{8D9C760D-25D2-463F-B58B-C8DD93BBD3E3}"/>
    <dgm:cxn modelId="{63022243-6931-4B37-BAFE-FA3975B46A4D}" type="presOf" srcId="{54A36B83-D0F0-44E4-9119-8D142DD3C99F}" destId="{FFA398F8-6A2C-4F53-ACFD-EB5C5A58C911}" srcOrd="0" destOrd="0" presId="urn:microsoft.com/office/officeart/2005/8/layout/hList6"/>
    <dgm:cxn modelId="{6DD97250-6FA6-4CC4-AA2C-B6FAF4DE4910}" type="presOf" srcId="{98513AEB-1F8F-4E4E-B86C-97E44C295FAC}" destId="{4C18F48D-C7A7-45FD-9034-95DC986C50E4}" srcOrd="0" destOrd="0" presId="urn:microsoft.com/office/officeart/2005/8/layout/hList6"/>
    <dgm:cxn modelId="{3EA8E5E5-1A87-49B2-A2F4-89E7D80D907D}" type="presOf" srcId="{59764D8F-D13C-402B-BA92-C4C53333C632}" destId="{3EC6CC35-D0BC-45AE-A763-C04B6FDCCEDA}" srcOrd="0" destOrd="0" presId="urn:microsoft.com/office/officeart/2005/8/layout/hList6"/>
    <dgm:cxn modelId="{97B8BAF8-B3F0-48E6-BAD1-EE576BEC6975}" srcId="{59764D8F-D13C-402B-BA92-C4C53333C632}" destId="{54A36B83-D0F0-44E4-9119-8D142DD3C99F}" srcOrd="1" destOrd="0" parTransId="{2D809262-0913-40B1-9006-FA3851905BDA}" sibTransId="{5F6B8387-BE4C-4FE3-8360-3C9AB6106281}"/>
    <dgm:cxn modelId="{6BF1E4E8-A7A4-4317-8B82-573B1213B542}" type="presParOf" srcId="{3EC6CC35-D0BC-45AE-A763-C04B6FDCCEDA}" destId="{4C18F48D-C7A7-45FD-9034-95DC986C50E4}" srcOrd="0" destOrd="0" presId="urn:microsoft.com/office/officeart/2005/8/layout/hList6"/>
    <dgm:cxn modelId="{CB5D4FB6-129C-45F4-95DE-9FDD989B0967}" type="presParOf" srcId="{3EC6CC35-D0BC-45AE-A763-C04B6FDCCEDA}" destId="{A4BDB84C-DAE5-4BAD-A5A0-032BD2704F14}" srcOrd="1" destOrd="0" presId="urn:microsoft.com/office/officeart/2005/8/layout/hList6"/>
    <dgm:cxn modelId="{89F9F2AA-F396-46AB-BBF0-09FA75F22508}" type="presParOf" srcId="{3EC6CC35-D0BC-45AE-A763-C04B6FDCCEDA}" destId="{FFA398F8-6A2C-4F53-ACFD-EB5C5A58C911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18F48D-C7A7-45FD-9034-95DC986C50E4}">
      <dsp:nvSpPr>
        <dsp:cNvPr id="0" name=""/>
        <dsp:cNvSpPr/>
      </dsp:nvSpPr>
      <dsp:spPr>
        <a:xfrm rot="16200000">
          <a:off x="-53148" y="565534"/>
          <a:ext cx="5418667" cy="4287597"/>
        </a:xfrm>
        <a:prstGeom prst="flowChartManualOperation">
          <a:avLst/>
        </a:prstGeom>
        <a:solidFill>
          <a:schemeClr val="accent5"/>
        </a:solidFill>
        <a:ln w="15875" cap="rnd" cmpd="sng" algn="ctr">
          <a:solidFill>
            <a:srgbClr val="006600"/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52400" tIns="0" rIns="15267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Os sinais de pontuação são </a:t>
          </a:r>
          <a:r>
            <a:rPr lang="pt-BR" sz="2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elementos gráficos que ajudam a organizar e a guiar a leitura de um texto, separando ideias, indicando pausas, entre outros</a:t>
          </a:r>
          <a:r>
            <a:rPr lang="pt-BR" sz="24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pt-BR" sz="2400" kern="1200" dirty="0"/>
        </a:p>
      </dsp:txBody>
      <dsp:txXfrm rot="5400000">
        <a:off x="512387" y="1083732"/>
        <a:ext cx="4287597" cy="3251201"/>
      </dsp:txXfrm>
    </dsp:sp>
    <dsp:sp modelId="{FFA398F8-6A2C-4F53-ACFD-EB5C5A58C911}">
      <dsp:nvSpPr>
        <dsp:cNvPr id="0" name=""/>
        <dsp:cNvSpPr/>
      </dsp:nvSpPr>
      <dsp:spPr>
        <a:xfrm rot="16200000">
          <a:off x="5233984" y="586738"/>
          <a:ext cx="4384514" cy="4593284"/>
        </a:xfrm>
        <a:prstGeom prst="flowChartManualOperation">
          <a:avLst/>
        </a:prstGeom>
        <a:solidFill>
          <a:schemeClr val="accent4"/>
        </a:solidFill>
        <a:ln w="15875" cap="rnd" cmpd="sng" algn="ctr">
          <a:solidFill>
            <a:srgbClr val="006600"/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52400" tIns="0" rIns="15267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Os principais sinais de pontuação são: o ponto; o ponto de exclamação; o ponto de interrogação; as reticências; a vírgula; o ponto e vírgula; os dois-pontos; o travessão; as aspas; e os parênteses.</a:t>
          </a:r>
          <a:endParaRPr lang="pt-BR" sz="2400" kern="1200" dirty="0">
            <a:solidFill>
              <a:schemeClr val="tx1"/>
            </a:solidFill>
          </a:endParaRPr>
        </a:p>
      </dsp:txBody>
      <dsp:txXfrm rot="5400000">
        <a:off x="5129599" y="1568026"/>
        <a:ext cx="4593284" cy="2630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944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733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01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480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91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606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24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329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375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96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571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661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171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273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861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577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C243B-EDCA-4EE1-93D4-460A828981E5}" type="datetimeFigureOut">
              <a:rPr lang="pt-BR" smtClean="0"/>
              <a:t>25/02/2025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8412D9E-50DC-40FD-92CE-E527AD6D1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3910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A37A18-3FC6-FA35-E05C-15735CB34B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2069" y="805482"/>
            <a:ext cx="9642543" cy="2981558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pt-BR" sz="9000" b="1" dirty="0">
                <a:solidFill>
                  <a:srgbClr val="FF33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GRAMÁTICA EM SLIDES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7788E18-D736-8B88-0B2A-8DB5F7C968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5640" y="4362709"/>
            <a:ext cx="9565867" cy="1293812"/>
          </a:xfrm>
        </p:spPr>
        <p:txBody>
          <a:bodyPr>
            <a:noAutofit/>
          </a:bodyPr>
          <a:lstStyle/>
          <a:p>
            <a:r>
              <a:rPr lang="pt-BR" sz="3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360</a:t>
            </a:r>
            <a:r>
              <a:rPr lang="pt-BR" sz="3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SLIDES COM EXPLICAÇÃO TEÓRICA  FACILITADA DOS CONTEÚDOS GRAMATICAIS</a:t>
            </a:r>
            <a:r>
              <a:rPr lang="pt-BR" sz="3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8460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2D1591A-DE34-2B36-44CC-B8D5EF7EDA8C}"/>
              </a:ext>
            </a:extLst>
          </p:cNvPr>
          <p:cNvSpPr txBox="1">
            <a:spLocks/>
          </p:cNvSpPr>
          <p:nvPr/>
        </p:nvSpPr>
        <p:spPr>
          <a:xfrm>
            <a:off x="2452132" y="1363691"/>
            <a:ext cx="8739963" cy="20653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120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</a:rPr>
              <a:t>AMOSTRA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A4571F1-E730-3E40-E2D0-DD8D0CDCF69A}"/>
              </a:ext>
            </a:extLst>
          </p:cNvPr>
          <p:cNvSpPr txBox="1"/>
          <p:nvPr/>
        </p:nvSpPr>
        <p:spPr>
          <a:xfrm>
            <a:off x="2562446" y="4504015"/>
            <a:ext cx="8519337" cy="1200329"/>
          </a:xfrm>
          <a:prstGeom prst="rect">
            <a:avLst/>
          </a:prstGeom>
          <a:noFill/>
          <a:ln w="57150"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Transforme suas aulas de gramática com slides dinâmicos e prontos para o uso!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Surpreenda seus alunos e facilite sua rotina docente!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Adquira já o material completo pelo whats: (38) 98831-6912</a:t>
            </a:r>
          </a:p>
        </p:txBody>
      </p:sp>
      <p:sp>
        <p:nvSpPr>
          <p:cNvPr id="7" name="Seta: para a Direita Listrada 6">
            <a:extLst>
              <a:ext uri="{FF2B5EF4-FFF2-40B4-BE49-F238E27FC236}">
                <a16:creationId xmlns:a16="http://schemas.microsoft.com/office/drawing/2014/main" id="{023B2649-A9C0-E97E-F4D7-B9CD98E0F36F}"/>
              </a:ext>
            </a:extLst>
          </p:cNvPr>
          <p:cNvSpPr/>
          <p:nvPr/>
        </p:nvSpPr>
        <p:spPr>
          <a:xfrm>
            <a:off x="1110217" y="4665023"/>
            <a:ext cx="1112430" cy="878314"/>
          </a:xfrm>
          <a:prstGeom prst="stripedRightArrow">
            <a:avLst/>
          </a:prstGeom>
          <a:solidFill>
            <a:srgbClr val="008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44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6D4F3-92BB-6E7A-34C6-F1344A9E5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3706" y="166910"/>
            <a:ext cx="8911687" cy="694327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SUMÁRIO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6C01B2E-9060-B24C-1452-77ED38F18255}"/>
              </a:ext>
            </a:extLst>
          </p:cNvPr>
          <p:cNvSpPr txBox="1"/>
          <p:nvPr/>
        </p:nvSpPr>
        <p:spPr>
          <a:xfrm>
            <a:off x="2038792" y="861237"/>
            <a:ext cx="3500770" cy="6384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pt-BR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Fonologia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Fonema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Dígrafo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Encontro Consonantal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Ditongo, Tritongo e Hiato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Acentuação Gráfica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Regras de Acentuação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Formação de palavras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Morfologia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Substantivo: Flexões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Adjetivo: Flexões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Artigo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Pronome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Colocação pronominal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Advérbio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Preposição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930058A-009B-9F31-B4EF-3DB8BC95D403}"/>
              </a:ext>
            </a:extLst>
          </p:cNvPr>
          <p:cNvSpPr txBox="1"/>
          <p:nvPr/>
        </p:nvSpPr>
        <p:spPr>
          <a:xfrm>
            <a:off x="6559668" y="861237"/>
            <a:ext cx="4498191" cy="5451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Verbo: Flexões, Tempo, Modo, Conjugação, Voz</a:t>
            </a:r>
            <a:endParaRPr lang="pt-B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Conjunção</a:t>
            </a:r>
            <a:endParaRPr lang="pt-B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Numeral</a:t>
            </a:r>
            <a:endParaRPr lang="pt-B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Interjeição</a:t>
            </a:r>
            <a:endParaRPr lang="pt-B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 Sintaxe</a:t>
            </a:r>
            <a:endParaRPr lang="pt-B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99110" algn="l"/>
              </a:tabLs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Sujeito: Classificação</a:t>
            </a:r>
            <a:endParaRPr lang="pt-B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99110" algn="l"/>
              </a:tabLs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Predicado: Classificação</a:t>
            </a:r>
            <a:endParaRPr lang="pt-B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99110" algn="l"/>
              </a:tabLs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Transitividade Verbal</a:t>
            </a:r>
            <a:endParaRPr lang="pt-B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99110" algn="l"/>
              </a:tabLs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Complementos Verbais</a:t>
            </a:r>
            <a:endParaRPr lang="pt-B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99110" algn="l"/>
              </a:tabLs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Predicativo: Classificação</a:t>
            </a:r>
            <a:endParaRPr lang="pt-B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99110" algn="l"/>
              </a:tabLs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Adjunto Adnominal</a:t>
            </a:r>
            <a:endParaRPr lang="pt-B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99110" algn="l"/>
              </a:tabLs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Complemento Nominal</a:t>
            </a:r>
            <a:endParaRPr lang="pt-B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99110" algn="l"/>
              </a:tabLs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Adjunto Adverbial: Classificação</a:t>
            </a:r>
            <a:endParaRPr lang="pt-B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76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15FA550-789D-FE1B-0ACB-90CEABA2E11C}"/>
              </a:ext>
            </a:extLst>
          </p:cNvPr>
          <p:cNvSpPr txBox="1"/>
          <p:nvPr/>
        </p:nvSpPr>
        <p:spPr>
          <a:xfrm>
            <a:off x="6937301" y="600889"/>
            <a:ext cx="5085021" cy="6090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7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Período Simples e Composto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Orações Coordenadas: Classificação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Orações Subordinadas: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Substantivas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Adverbiais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Adjetivas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7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9. Pontuação – Sinais de pontuação: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Ponto Final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Ponto de Exclamação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Ponto de Interrogação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Reticências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Vírgula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Ponto e Vírgula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Dois-Pontos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Travessão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Aspas, Parênteses</a:t>
            </a:r>
            <a:endParaRPr lang="pt-BR" sz="1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3D02C62-C46B-4D71-F724-341FABF3503A}"/>
              </a:ext>
            </a:extLst>
          </p:cNvPr>
          <p:cNvSpPr txBox="1"/>
          <p:nvPr/>
        </p:nvSpPr>
        <p:spPr>
          <a:xfrm>
            <a:off x="2010440" y="908659"/>
            <a:ext cx="5085021" cy="5348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9911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Vozes Verbais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9911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Agente da Passiva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9911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Aposto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9911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Vocativo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5. Concordância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Concordância Nominal: Regras Gerais e Especiais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Concordância Verbal: Regras Gerais e Especiais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6. Regência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0894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Regência Verbal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"/>
              <a:tabLst>
                <a:tab pos="40894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Regência Nominal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Crase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Uso e Regras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A532741-2E56-1978-F348-CC416C7B918F}"/>
              </a:ext>
            </a:extLst>
          </p:cNvPr>
          <p:cNvSpPr/>
          <p:nvPr/>
        </p:nvSpPr>
        <p:spPr>
          <a:xfrm>
            <a:off x="2660354" y="167045"/>
            <a:ext cx="3785191" cy="5772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SUMÁRIO II</a:t>
            </a:r>
          </a:p>
        </p:txBody>
      </p:sp>
    </p:spTree>
    <p:extLst>
      <p:ext uri="{BB962C8B-B14F-4D97-AF65-F5344CB8AC3E}">
        <p14:creationId xmlns:p14="http://schemas.microsoft.com/office/powerpoint/2010/main" val="227719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2A2B475-A2E0-EAC6-EC79-8B34D2DDE9E3}"/>
              </a:ext>
            </a:extLst>
          </p:cNvPr>
          <p:cNvSpPr/>
          <p:nvPr/>
        </p:nvSpPr>
        <p:spPr>
          <a:xfrm>
            <a:off x="1433385" y="2113005"/>
            <a:ext cx="9860692" cy="2631989"/>
          </a:xfrm>
          <a:prstGeom prst="roundRect">
            <a:avLst/>
          </a:prstGeom>
          <a:solidFill>
            <a:srgbClr val="3366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0" b="1" dirty="0">
              <a:solidFill>
                <a:schemeClr val="tx1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2F9E79F-BF7D-FF62-C699-52800591B9BC}"/>
              </a:ext>
            </a:extLst>
          </p:cNvPr>
          <p:cNvSpPr/>
          <p:nvPr/>
        </p:nvSpPr>
        <p:spPr>
          <a:xfrm>
            <a:off x="1915409" y="2536447"/>
            <a:ext cx="8701421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110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FONOLOGIA</a:t>
            </a:r>
            <a:endParaRPr lang="pt-BR" sz="110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2760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27F421-B9A9-0A70-5290-BA75562AF9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8428" y="1063257"/>
            <a:ext cx="1803991" cy="1403496"/>
          </a:xfrm>
        </p:spPr>
        <p:txBody>
          <a:bodyPr/>
          <a:lstStyle/>
          <a:p>
            <a:b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E1E5D5B-D875-F1A9-267F-3C129640DA95}"/>
              </a:ext>
            </a:extLst>
          </p:cNvPr>
          <p:cNvSpPr/>
          <p:nvPr/>
        </p:nvSpPr>
        <p:spPr>
          <a:xfrm>
            <a:off x="1446029" y="765073"/>
            <a:ext cx="2115879" cy="9888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Fonema</a:t>
            </a:r>
            <a:r>
              <a:rPr lang="pt-BR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62A20CF-38DD-092B-5008-6336C4A3200E}"/>
              </a:ext>
            </a:extLst>
          </p:cNvPr>
          <p:cNvSpPr/>
          <p:nvPr/>
        </p:nvSpPr>
        <p:spPr>
          <a:xfrm>
            <a:off x="1350333" y="2231895"/>
            <a:ext cx="2115879" cy="9888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Dígrafo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67BF41A-CF3E-9A0A-47D8-992B129228FF}"/>
              </a:ext>
            </a:extLst>
          </p:cNvPr>
          <p:cNvSpPr/>
          <p:nvPr/>
        </p:nvSpPr>
        <p:spPr>
          <a:xfrm>
            <a:off x="4827180" y="526829"/>
            <a:ext cx="3487480" cy="1307805"/>
          </a:xfrm>
          <a:prstGeom prst="rect">
            <a:avLst/>
          </a:prstGeom>
          <a:ln w="19050">
            <a:solidFill>
              <a:srgbClr val="00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5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É o menor som articulado que pode distinguir palavras em uma língua. São as unidades sonoras que formam as palavras e são fundamentais para a produção e compreensão da fala</a:t>
            </a:r>
            <a:endParaRPr lang="pt-BR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CA6FCA8-097D-8C2D-ECC3-F6C2F3C4532C}"/>
              </a:ext>
            </a:extLst>
          </p:cNvPr>
          <p:cNvSpPr/>
          <p:nvPr/>
        </p:nvSpPr>
        <p:spPr>
          <a:xfrm>
            <a:off x="4820978" y="2084416"/>
            <a:ext cx="3487480" cy="1205078"/>
          </a:xfrm>
          <a:prstGeom prst="rect">
            <a:avLst/>
          </a:prstGeom>
          <a:ln w="19050">
            <a:solidFill>
              <a:srgbClr val="00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</a:t>
            </a:r>
            <a:r>
              <a:rPr lang="pt-BR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 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encontro de duas letras que representam um único som, ou seja, um único fonema.</a:t>
            </a:r>
          </a:p>
          <a:p>
            <a:pPr algn="ctr"/>
            <a:r>
              <a:rPr lang="pt-BR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Temos 2 tipos de dígrafos: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117DB525-875B-3263-A1A0-B14A42AB2DB4}"/>
              </a:ext>
            </a:extLst>
          </p:cNvPr>
          <p:cNvCxnSpPr>
            <a:cxnSpLocks/>
          </p:cNvCxnSpPr>
          <p:nvPr/>
        </p:nvCxnSpPr>
        <p:spPr>
          <a:xfrm>
            <a:off x="3700130" y="1063257"/>
            <a:ext cx="8825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2B09895E-251F-3FCC-2D39-3A853091BC33}"/>
              </a:ext>
            </a:extLst>
          </p:cNvPr>
          <p:cNvCxnSpPr>
            <a:cxnSpLocks/>
          </p:cNvCxnSpPr>
          <p:nvPr/>
        </p:nvCxnSpPr>
        <p:spPr>
          <a:xfrm>
            <a:off x="3700130" y="2718336"/>
            <a:ext cx="8825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0FC7AB42-97C9-216F-D89B-89020BC6EC80}"/>
              </a:ext>
            </a:extLst>
          </p:cNvPr>
          <p:cNvSpPr/>
          <p:nvPr/>
        </p:nvSpPr>
        <p:spPr>
          <a:xfrm>
            <a:off x="8952613" y="537978"/>
            <a:ext cx="3047115" cy="1282337"/>
          </a:xfrm>
          <a:prstGeom prst="rect">
            <a:avLst/>
          </a:prstGeom>
          <a:ln w="19050">
            <a:solidFill>
              <a:srgbClr val="00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Dígrafos consonantais:</a:t>
            </a:r>
          </a:p>
          <a:p>
            <a:pPr algn="ctr"/>
            <a:r>
              <a:rPr lang="pt-B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 formados por duas letras que representam um som consonantal.</a:t>
            </a:r>
          </a:p>
          <a:p>
            <a:pPr algn="ctr"/>
            <a:r>
              <a:rPr lang="pt-B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Ex.: </a:t>
            </a:r>
            <a:r>
              <a:rPr lang="pt-BR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pt-B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</a:t>
            </a:r>
            <a:r>
              <a:rPr lang="pt-B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lh, </a:t>
            </a:r>
            <a:r>
              <a:rPr lang="pt-BR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rr,ss</a:t>
            </a:r>
            <a:r>
              <a:rPr lang="pt-B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</a:t>
            </a:r>
            <a:r>
              <a:rPr lang="pt-B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</a:t>
            </a:r>
            <a:r>
              <a:rPr lang="pt-B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</a:t>
            </a:r>
            <a:r>
              <a:rPr lang="pt-B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sç</a:t>
            </a:r>
            <a:r>
              <a:rPr lang="pt-B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xc</a:t>
            </a:r>
            <a:endParaRPr lang="pt-BR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747DEFF-D8FC-A580-7E4E-97AD45A0FADC}"/>
              </a:ext>
            </a:extLst>
          </p:cNvPr>
          <p:cNvSpPr/>
          <p:nvPr/>
        </p:nvSpPr>
        <p:spPr>
          <a:xfrm>
            <a:off x="8986294" y="1930927"/>
            <a:ext cx="3013434" cy="1205078"/>
          </a:xfrm>
          <a:prstGeom prst="rect">
            <a:avLst/>
          </a:prstGeom>
          <a:ln w="19050">
            <a:solidFill>
              <a:srgbClr val="00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5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Dígrafos vocálicos: </a:t>
            </a:r>
            <a:r>
              <a:rPr lang="pt-BR" sz="15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São formados por vogais nasais.</a:t>
            </a:r>
          </a:p>
          <a:p>
            <a:pPr algn="ctr"/>
            <a:r>
              <a:rPr lang="pt-BR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r>
              <a:rPr lang="pt-BR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am,em,im,om,um,an,en,in,on,un</a:t>
            </a:r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D7C729D0-AB2C-6A8E-3A5D-1F2124F3534C}"/>
              </a:ext>
            </a:extLst>
          </p:cNvPr>
          <p:cNvCxnSpPr>
            <a:cxnSpLocks/>
          </p:cNvCxnSpPr>
          <p:nvPr/>
        </p:nvCxnSpPr>
        <p:spPr>
          <a:xfrm flipV="1">
            <a:off x="8389088" y="1765005"/>
            <a:ext cx="467833" cy="319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75B9C6E8-B6FC-79AA-FED3-5B8A05EE027F}"/>
              </a:ext>
            </a:extLst>
          </p:cNvPr>
          <p:cNvCxnSpPr/>
          <p:nvPr/>
        </p:nvCxnSpPr>
        <p:spPr>
          <a:xfrm>
            <a:off x="8442251" y="2610211"/>
            <a:ext cx="4146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F3C6E19-2FF1-228F-8A95-1611FD333316}"/>
              </a:ext>
            </a:extLst>
          </p:cNvPr>
          <p:cNvSpPr txBox="1"/>
          <p:nvPr/>
        </p:nvSpPr>
        <p:spPr>
          <a:xfrm>
            <a:off x="4768701" y="92381"/>
            <a:ext cx="3381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 Black" panose="020B0A04020102020204" pitchFamily="34" charset="0"/>
              </a:rPr>
              <a:t>CONCEITOS FONÉTICOS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22C5159C-7033-EDE7-B28B-ADFD929BC3E2}"/>
              </a:ext>
            </a:extLst>
          </p:cNvPr>
          <p:cNvSpPr/>
          <p:nvPr/>
        </p:nvSpPr>
        <p:spPr>
          <a:xfrm>
            <a:off x="3561908" y="3480285"/>
            <a:ext cx="2115879" cy="492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ENCONTRO CONSONANTAL </a:t>
            </a:r>
            <a:endParaRPr lang="pt-BR" sz="14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t-BR" dirty="0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B2C58B43-1BFD-A33E-881B-8FD312BFDC43}"/>
              </a:ext>
            </a:extLst>
          </p:cNvPr>
          <p:cNvSpPr/>
          <p:nvPr/>
        </p:nvSpPr>
        <p:spPr>
          <a:xfrm>
            <a:off x="3561908" y="4170928"/>
            <a:ext cx="2360427" cy="1846632"/>
          </a:xfrm>
          <a:prstGeom prst="roundRect">
            <a:avLst/>
          </a:prstGeom>
          <a:ln w="19050">
            <a:solidFill>
              <a:srgbClr val="00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b="0" i="0" dirty="0">
                <a:solidFill>
                  <a:srgbClr val="001D35"/>
                </a:solidFill>
                <a:effectLst/>
                <a:latin typeface="Google Sans"/>
              </a:rPr>
              <a:t> </a:t>
            </a:r>
            <a:r>
              <a:rPr lang="pt-BR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É a junção de duas ou mais consoantes em uma palavra, sem que haja uma vogal intermediária. As consoantes mantêm os seus sons.</a:t>
            </a:r>
            <a:endParaRPr lang="pt-B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5948DCC4-5C42-187E-814F-1A361D1E02A1}"/>
              </a:ext>
            </a:extLst>
          </p:cNvPr>
          <p:cNvSpPr/>
          <p:nvPr/>
        </p:nvSpPr>
        <p:spPr>
          <a:xfrm>
            <a:off x="6459279" y="3400107"/>
            <a:ext cx="5540450" cy="492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2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ENCONTROS   VOCÁLICOS</a:t>
            </a:r>
            <a:endParaRPr lang="pt-BR" sz="11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6891EE72-A505-BA80-4582-14AD002F2F56}"/>
              </a:ext>
            </a:extLst>
          </p:cNvPr>
          <p:cNvSpPr/>
          <p:nvPr/>
        </p:nvSpPr>
        <p:spPr>
          <a:xfrm>
            <a:off x="6471685" y="4112321"/>
            <a:ext cx="1836773" cy="1754403"/>
          </a:xfrm>
          <a:prstGeom prst="roundRect">
            <a:avLst/>
          </a:prstGeom>
          <a:ln w="19050">
            <a:solidFill>
              <a:srgbClr val="00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14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Ditongo</a:t>
            </a:r>
            <a:r>
              <a:rPr lang="pt-BR" sz="1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É um encontro vocálico </a:t>
            </a:r>
            <a:r>
              <a:rPr lang="pt-BR" sz="140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caracterizado</a:t>
            </a:r>
            <a:r>
              <a:rPr lang="pt-BR" sz="1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pela união entre uma </a:t>
            </a:r>
            <a:r>
              <a:rPr lang="pt-BR" sz="14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semivogal</a:t>
            </a:r>
            <a:r>
              <a:rPr lang="pt-BR" sz="1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 uma </a:t>
            </a:r>
            <a:r>
              <a:rPr lang="pt-BR" sz="14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vogal</a:t>
            </a:r>
            <a:r>
              <a:rPr lang="pt-BR" sz="1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ou vice-versa.</a:t>
            </a:r>
          </a:p>
          <a:p>
            <a:r>
              <a:rPr lang="pt-BR" sz="1400" dirty="0">
                <a:solidFill>
                  <a:schemeClr val="tx1"/>
                </a:solidFill>
                <a:latin typeface="Arial" panose="020B0604020202020204" pitchFamily="34" charset="0"/>
              </a:rPr>
              <a:t>Ex.: </a:t>
            </a:r>
            <a:r>
              <a:rPr lang="pt-BR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cai-xa</a:t>
            </a:r>
            <a:r>
              <a:rPr lang="pt-BR" sz="1400" dirty="0">
                <a:solidFill>
                  <a:schemeClr val="tx1"/>
                </a:solidFill>
                <a:latin typeface="Arial" panose="020B0604020202020204" pitchFamily="34" charset="0"/>
              </a:rPr>
              <a:t>; </a:t>
            </a:r>
            <a:r>
              <a:rPr lang="pt-BR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lei-te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30DE3633-3B5C-B962-2356-70047A593BA6}"/>
              </a:ext>
            </a:extLst>
          </p:cNvPr>
          <p:cNvSpPr/>
          <p:nvPr/>
        </p:nvSpPr>
        <p:spPr>
          <a:xfrm>
            <a:off x="8389088" y="4112322"/>
            <a:ext cx="1798685" cy="1754404"/>
          </a:xfrm>
          <a:prstGeom prst="roundRect">
            <a:avLst/>
          </a:prstGeom>
          <a:ln w="19050">
            <a:solidFill>
              <a:srgbClr val="00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/>
              <a:t>Tritongo:</a:t>
            </a:r>
          </a:p>
          <a:p>
            <a:pPr algn="ctr"/>
            <a:r>
              <a:rPr lang="pt-BR" sz="14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É um encontro vocálico de uma semivogal, uma vogal e outra semivogal, nessa ordem.</a:t>
            </a:r>
          </a:p>
          <a:p>
            <a:pPr algn="ctr"/>
            <a:r>
              <a:rPr lang="pt-B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Ex.: </a:t>
            </a:r>
            <a:r>
              <a:rPr lang="pt-BR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i-guais</a:t>
            </a:r>
            <a:endParaRPr lang="pt-B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A2919FB6-2A4F-9AE6-CFBB-633CF5809228}"/>
              </a:ext>
            </a:extLst>
          </p:cNvPr>
          <p:cNvSpPr/>
          <p:nvPr/>
        </p:nvSpPr>
        <p:spPr>
          <a:xfrm>
            <a:off x="10225874" y="4112322"/>
            <a:ext cx="1773855" cy="1754402"/>
          </a:xfrm>
          <a:prstGeom prst="roundRect">
            <a:avLst/>
          </a:prstGeom>
          <a:ln w="19050">
            <a:solidFill>
              <a:srgbClr val="00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Hiato</a:t>
            </a:r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É o encontro de 2 vogais em sílabas diferentes.</a:t>
            </a:r>
          </a:p>
          <a:p>
            <a:pPr algn="ctr"/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Ex.: </a:t>
            </a:r>
            <a:r>
              <a:rPr lang="pt-BR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po-e-ma</a:t>
            </a:r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algn="ctr"/>
            <a:r>
              <a:rPr lang="pt-BR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fa-ís-ca</a:t>
            </a:r>
            <a:r>
              <a:rPr lang="pt-B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289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inha do tempo&#10;&#10;Descrição gerada automaticamente com confiança baixa">
            <a:extLst>
              <a:ext uri="{FF2B5EF4-FFF2-40B4-BE49-F238E27FC236}">
                <a16:creationId xmlns:a16="http://schemas.microsoft.com/office/drawing/2014/main" id="{DD445810-2DDB-6C9A-A7B1-73ABE356B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18" y="394991"/>
            <a:ext cx="10793303" cy="5855365"/>
          </a:xfrm>
          <a:prstGeom prst="rect">
            <a:avLst/>
          </a:prstGeom>
          <a:ln w="38100">
            <a:solidFill>
              <a:srgbClr val="FF3300"/>
            </a:solidFill>
          </a:ln>
        </p:spPr>
      </p:pic>
    </p:spTree>
    <p:extLst>
      <p:ext uri="{BB962C8B-B14F-4D97-AF65-F5344CB8AC3E}">
        <p14:creationId xmlns:p14="http://schemas.microsoft.com/office/powerpoint/2010/main" val="322088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09FDE5-7701-C31E-0175-23B0C0799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2716" y="306333"/>
            <a:ext cx="9441896" cy="767555"/>
          </a:xfrm>
        </p:spPr>
        <p:txBody>
          <a:bodyPr/>
          <a:lstStyle/>
          <a:p>
            <a:r>
              <a:rPr lang="pt-BR" b="1" dirty="0">
                <a:solidFill>
                  <a:srgbClr val="FF3300"/>
                </a:solidFill>
              </a:rPr>
              <a:t>PROCESSO DE FORMAÇÃO DE PALAVRAS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193D992-98F2-6DF9-DB7D-C38437317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574" y="2254930"/>
            <a:ext cx="6570754" cy="184569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C9F9F4D-EFF8-06C0-AEE1-4105C18992EA}"/>
              </a:ext>
            </a:extLst>
          </p:cNvPr>
          <p:cNvSpPr txBox="1"/>
          <p:nvPr/>
        </p:nvSpPr>
        <p:spPr>
          <a:xfrm>
            <a:off x="1956392" y="1183826"/>
            <a:ext cx="9548220" cy="9233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formação de palavras na língua portuguesa é um processo que permite a criação de novos vocábulos a partir de elementos já existentes, ampliando o léxico e adaptando-o às necessidades comunicativas.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B78C16D-5F94-6774-D7FF-3C91C4954838}"/>
              </a:ext>
            </a:extLst>
          </p:cNvPr>
          <p:cNvSpPr txBox="1"/>
          <p:nvPr/>
        </p:nvSpPr>
        <p:spPr>
          <a:xfrm>
            <a:off x="8931349" y="2471288"/>
            <a:ext cx="29239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Releia: “Descobrir novos países...” A palavra descobrir foi empregada em qual sentido?</a:t>
            </a: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CFFD2A7-4BEA-6D50-CF56-F0163C8357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572"/>
          <a:stretch/>
        </p:blipFill>
        <p:spPr>
          <a:xfrm>
            <a:off x="2211574" y="4327068"/>
            <a:ext cx="8527908" cy="109553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D940F1DB-032A-81EE-D54D-CE37D376B776}"/>
              </a:ext>
            </a:extLst>
          </p:cNvPr>
          <p:cNvSpPr txBox="1"/>
          <p:nvPr/>
        </p:nvSpPr>
        <p:spPr>
          <a:xfrm>
            <a:off x="2328529" y="5754888"/>
            <a:ext cx="86974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Em nossa língua, as palavras podem ser formadas por derivação. composição, onomatopeia, abreviação e hibridismo.</a:t>
            </a: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55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Formação das Palavras: resumo de Morfologia Enem completo">
            <a:extLst>
              <a:ext uri="{FF2B5EF4-FFF2-40B4-BE49-F238E27FC236}">
                <a16:creationId xmlns:a16="http://schemas.microsoft.com/office/drawing/2014/main" id="{A811C083-4727-52D6-76AA-3526C89509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" t="2693" r="3487" b="3906"/>
          <a:stretch/>
        </p:blipFill>
        <p:spPr bwMode="auto">
          <a:xfrm>
            <a:off x="2831663" y="659219"/>
            <a:ext cx="7652039" cy="5252483"/>
          </a:xfrm>
          <a:prstGeom prst="rect">
            <a:avLst/>
          </a:prstGeom>
          <a:ln w="88900" cap="sq" cmpd="thickThin">
            <a:solidFill>
              <a:srgbClr val="3366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C4DB76D-EE1C-1227-6D3C-9902F39E13C4}"/>
              </a:ext>
            </a:extLst>
          </p:cNvPr>
          <p:cNvSpPr/>
          <p:nvPr/>
        </p:nvSpPr>
        <p:spPr>
          <a:xfrm>
            <a:off x="589722" y="2481392"/>
            <a:ext cx="1683026" cy="8481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Veja</a:t>
            </a:r>
            <a:r>
              <a:rPr lang="pt-BR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776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3941F2-F007-D7DB-1CCB-44F82E02B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786" y="269286"/>
            <a:ext cx="8911687" cy="492309"/>
          </a:xfrm>
        </p:spPr>
        <p:txBody>
          <a:bodyPr>
            <a:normAutofit/>
          </a:bodyPr>
          <a:lstStyle/>
          <a:p>
            <a:r>
              <a:rPr lang="pt-BR" sz="2500" b="1" dirty="0">
                <a:solidFill>
                  <a:srgbClr val="FF3300"/>
                </a:solidFill>
              </a:rPr>
              <a:t>PRINCIPAIS PROCESSOS DE FORMAÇÃO DE PALAVRAS: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511E569-D710-BD44-270A-6F21A555D594}"/>
              </a:ext>
            </a:extLst>
          </p:cNvPr>
          <p:cNvSpPr/>
          <p:nvPr/>
        </p:nvSpPr>
        <p:spPr>
          <a:xfrm>
            <a:off x="914400" y="1903228"/>
            <a:ext cx="691116" cy="3891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</a:p>
          <a:p>
            <a:pPr algn="ctr"/>
            <a:r>
              <a:rPr lang="pt-BR" sz="25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</a:p>
          <a:p>
            <a:pPr algn="ctr"/>
            <a:r>
              <a:rPr lang="pt-BR" sz="25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</a:t>
            </a:r>
          </a:p>
          <a:p>
            <a:pPr algn="ctr"/>
            <a:r>
              <a:rPr lang="pt-BR" sz="25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</a:p>
          <a:p>
            <a:pPr algn="ctr"/>
            <a:r>
              <a:rPr lang="pt-BR" sz="25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</a:t>
            </a:r>
          </a:p>
          <a:p>
            <a:pPr algn="ctr"/>
            <a:r>
              <a:rPr lang="pt-BR" sz="25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</a:p>
          <a:p>
            <a:pPr algn="ctr"/>
            <a:r>
              <a:rPr lang="pt-BR" sz="25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Ç</a:t>
            </a:r>
          </a:p>
          <a:p>
            <a:pPr algn="ctr"/>
            <a:r>
              <a:rPr lang="pt-BR" sz="25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Ã</a:t>
            </a:r>
          </a:p>
          <a:p>
            <a:pPr algn="ctr"/>
            <a:r>
              <a:rPr lang="pt-BR" sz="25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D18C2AD-BE68-47AD-FDD7-C8AADF0131FA}"/>
              </a:ext>
            </a:extLst>
          </p:cNvPr>
          <p:cNvSpPr txBox="1"/>
          <p:nvPr/>
        </p:nvSpPr>
        <p:spPr>
          <a:xfrm>
            <a:off x="2676743" y="2104930"/>
            <a:ext cx="8769118" cy="615553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r>
              <a:rPr lang="pt-BR" sz="1700" b="1" dirty="0">
                <a:latin typeface="Arial" panose="020B0604020202020204" pitchFamily="34" charset="0"/>
                <a:cs typeface="Arial" panose="020B0604020202020204" pitchFamily="34" charset="0"/>
              </a:rPr>
              <a:t>Derivação Prefixal</a:t>
            </a:r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: acréscimo de um prefixo ao radical. </a:t>
            </a:r>
          </a:p>
          <a:p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Exemplo: </a:t>
            </a:r>
            <a:r>
              <a:rPr lang="pt-BR" sz="1700" i="1" dirty="0">
                <a:latin typeface="Arial" panose="020B0604020202020204" pitchFamily="34" charset="0"/>
                <a:cs typeface="Arial" panose="020B0604020202020204" pitchFamily="34" charset="0"/>
              </a:rPr>
              <a:t>infeliz</a:t>
            </a:r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 (in- + feliz).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D380DB6-DA7B-DC1C-F79B-863A93DEB41A}"/>
              </a:ext>
            </a:extLst>
          </p:cNvPr>
          <p:cNvSpPr txBox="1"/>
          <p:nvPr/>
        </p:nvSpPr>
        <p:spPr>
          <a:xfrm>
            <a:off x="2060768" y="996378"/>
            <a:ext cx="9485661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tx1"/>
                </a:solidFill>
              </a:rPr>
              <a:t>A derivação ocorre quando são acrescentados afixos (prefixos ou sufixos) a um radical, originando uma nova palavra. Existem diferentes tipos de derivação:</a:t>
            </a:r>
          </a:p>
        </p:txBody>
      </p:sp>
      <p:sp>
        <p:nvSpPr>
          <p:cNvPr id="9" name="Chave Direita 8">
            <a:extLst>
              <a:ext uri="{FF2B5EF4-FFF2-40B4-BE49-F238E27FC236}">
                <a16:creationId xmlns:a16="http://schemas.microsoft.com/office/drawing/2014/main" id="{49213707-B09E-5DC6-F237-78E7007E85EB}"/>
              </a:ext>
            </a:extLst>
          </p:cNvPr>
          <p:cNvSpPr/>
          <p:nvPr/>
        </p:nvSpPr>
        <p:spPr>
          <a:xfrm>
            <a:off x="1903228" y="2072244"/>
            <a:ext cx="691116" cy="3722500"/>
          </a:xfrm>
          <a:prstGeom prst="rightBrac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008F0E1-43B8-64E7-F79A-CE9C7E2A928B}"/>
              </a:ext>
            </a:extLst>
          </p:cNvPr>
          <p:cNvSpPr txBox="1"/>
          <p:nvPr/>
        </p:nvSpPr>
        <p:spPr>
          <a:xfrm>
            <a:off x="2626459" y="2993043"/>
            <a:ext cx="8819402" cy="615553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r>
              <a:rPr lang="pt-BR" sz="1700" b="1" dirty="0">
                <a:latin typeface="Arial" panose="020B0604020202020204" pitchFamily="34" charset="0"/>
                <a:cs typeface="Arial" panose="020B0604020202020204" pitchFamily="34" charset="0"/>
              </a:rPr>
              <a:t>Derivação Sufixal</a:t>
            </a:r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: acréscimo de um sufixo ao radical. </a:t>
            </a:r>
          </a:p>
          <a:p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Exemplo: </a:t>
            </a:r>
            <a:r>
              <a:rPr lang="pt-BR" sz="1700" i="1" dirty="0">
                <a:latin typeface="Arial" panose="020B0604020202020204" pitchFamily="34" charset="0"/>
                <a:cs typeface="Arial" panose="020B0604020202020204" pitchFamily="34" charset="0"/>
              </a:rPr>
              <a:t>felicidade</a:t>
            </a:r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 (feliz + -</a:t>
            </a:r>
            <a:r>
              <a:rPr lang="pt-BR" sz="1700" dirty="0" err="1">
                <a:latin typeface="Arial" panose="020B0604020202020204" pitchFamily="34" charset="0"/>
                <a:cs typeface="Arial" panose="020B0604020202020204" pitchFamily="34" charset="0"/>
              </a:rPr>
              <a:t>dade</a:t>
            </a:r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F067F3E-A512-7C8F-AE96-CD01F9216AA9}"/>
              </a:ext>
            </a:extLst>
          </p:cNvPr>
          <p:cNvSpPr txBox="1"/>
          <p:nvPr/>
        </p:nvSpPr>
        <p:spPr>
          <a:xfrm>
            <a:off x="2676743" y="3771698"/>
            <a:ext cx="8819402" cy="615553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r>
              <a:rPr lang="pt-BR" sz="1700" b="1" dirty="0">
                <a:latin typeface="Arial" panose="020B0604020202020204" pitchFamily="34" charset="0"/>
                <a:cs typeface="Arial" panose="020B0604020202020204" pitchFamily="34" charset="0"/>
              </a:rPr>
              <a:t>Derivação Parassintética</a:t>
            </a:r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: acréscimo simultâneo de um prefixo e um sufixo ao radical. Exemplo: </a:t>
            </a:r>
            <a:r>
              <a:rPr lang="pt-BR" sz="1700" i="1" dirty="0">
                <a:latin typeface="Arial" panose="020B0604020202020204" pitchFamily="34" charset="0"/>
                <a:cs typeface="Arial" panose="020B0604020202020204" pitchFamily="34" charset="0"/>
              </a:rPr>
              <a:t>entardecer</a:t>
            </a:r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17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- + tarde + -</a:t>
            </a:r>
            <a:r>
              <a:rPr lang="pt-BR" sz="1700" dirty="0" err="1">
                <a:latin typeface="Arial" panose="020B0604020202020204" pitchFamily="34" charset="0"/>
                <a:cs typeface="Arial" panose="020B0604020202020204" pitchFamily="34" charset="0"/>
              </a:rPr>
              <a:t>cer</a:t>
            </a:r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A49B0DE-AE67-2D73-7DE5-57842484F81D}"/>
              </a:ext>
            </a:extLst>
          </p:cNvPr>
          <p:cNvSpPr txBox="1"/>
          <p:nvPr/>
        </p:nvSpPr>
        <p:spPr>
          <a:xfrm>
            <a:off x="2594344" y="4659811"/>
            <a:ext cx="8933916" cy="615553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r>
              <a:rPr lang="pt-BR" sz="1700" b="1" dirty="0">
                <a:latin typeface="Arial" panose="020B0604020202020204" pitchFamily="34" charset="0"/>
                <a:cs typeface="Arial" panose="020B0604020202020204" pitchFamily="34" charset="0"/>
              </a:rPr>
              <a:t>Derivação Regressiva</a:t>
            </a:r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: formação de uma nova palavra pela redução da forma primitiva, geralmente resultando em substantivos a partir de verbos. Exemplo: </a:t>
            </a:r>
            <a:r>
              <a:rPr lang="pt-BR" sz="1700" i="1" dirty="0">
                <a:latin typeface="Arial" panose="020B0604020202020204" pitchFamily="34" charset="0"/>
                <a:cs typeface="Arial" panose="020B0604020202020204" pitchFamily="34" charset="0"/>
              </a:rPr>
              <a:t>compra</a:t>
            </a:r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 (de </a:t>
            </a:r>
            <a:r>
              <a:rPr lang="pt-BR" sz="1700" i="1" dirty="0">
                <a:latin typeface="Arial" panose="020B0604020202020204" pitchFamily="34" charset="0"/>
                <a:cs typeface="Arial" panose="020B0604020202020204" pitchFamily="34" charset="0"/>
              </a:rPr>
              <a:t>comprar</a:t>
            </a:r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E40AC6E-9E9B-CD7D-FDD7-9DD6E61E83B8}"/>
              </a:ext>
            </a:extLst>
          </p:cNvPr>
          <p:cNvSpPr txBox="1"/>
          <p:nvPr/>
        </p:nvSpPr>
        <p:spPr>
          <a:xfrm>
            <a:off x="2626459" y="5471578"/>
            <a:ext cx="8869686" cy="615553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r>
              <a:rPr lang="pt-BR" sz="1700" b="1" dirty="0">
                <a:latin typeface="Arial" panose="020B0604020202020204" pitchFamily="34" charset="0"/>
                <a:cs typeface="Arial" panose="020B0604020202020204" pitchFamily="34" charset="0"/>
              </a:rPr>
              <a:t>Derivação Imprópria</a:t>
            </a:r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: mudança da classe gramatical da palavra sem alteração de sua forma. Exemplo: </a:t>
            </a:r>
            <a:r>
              <a:rPr lang="pt-BR" sz="1700" i="1" dirty="0">
                <a:latin typeface="Arial" panose="020B0604020202020204" pitchFamily="34" charset="0"/>
                <a:cs typeface="Arial" panose="020B0604020202020204" pitchFamily="34" charset="0"/>
              </a:rPr>
              <a:t>O jantar</a:t>
            </a:r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 (substantivo) e </a:t>
            </a:r>
            <a:r>
              <a:rPr lang="pt-BR" sz="1700" i="1" dirty="0">
                <a:latin typeface="Arial" panose="020B0604020202020204" pitchFamily="34" charset="0"/>
                <a:cs typeface="Arial" panose="020B0604020202020204" pitchFamily="34" charset="0"/>
              </a:rPr>
              <a:t>Fui jantar</a:t>
            </a:r>
            <a:r>
              <a:rPr lang="pt-BR" sz="1700" dirty="0">
                <a:latin typeface="Arial" panose="020B0604020202020204" pitchFamily="34" charset="0"/>
                <a:cs typeface="Arial" panose="020B0604020202020204" pitchFamily="34" charset="0"/>
              </a:rPr>
              <a:t> (verbo).</a:t>
            </a:r>
          </a:p>
        </p:txBody>
      </p:sp>
    </p:spTree>
    <p:extLst>
      <p:ext uri="{BB962C8B-B14F-4D97-AF65-F5344CB8AC3E}">
        <p14:creationId xmlns:p14="http://schemas.microsoft.com/office/powerpoint/2010/main" val="31357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4D5D5B-FF52-BCDA-58F6-6CAB4B65F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0884" y="284348"/>
            <a:ext cx="4614714" cy="662430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8BEA300-6688-4671-27AF-578EE70A9B80}"/>
              </a:ext>
            </a:extLst>
          </p:cNvPr>
          <p:cNvSpPr txBox="1"/>
          <p:nvPr/>
        </p:nvSpPr>
        <p:spPr>
          <a:xfrm>
            <a:off x="1249326" y="2578600"/>
            <a:ext cx="2192965" cy="255454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A composição envolve a união de dois ou mais radicais para formar uma nova palavra. </a:t>
            </a:r>
          </a:p>
          <a:p>
            <a:r>
              <a:rPr lang="pt-BR" sz="2000" dirty="0">
                <a:solidFill>
                  <a:schemeClr val="tx1"/>
                </a:solidFill>
              </a:rPr>
              <a:t>Existem dois tipos principais: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C622533-BC87-722B-8562-85FA5FAD178D}"/>
              </a:ext>
            </a:extLst>
          </p:cNvPr>
          <p:cNvSpPr txBox="1"/>
          <p:nvPr/>
        </p:nvSpPr>
        <p:spPr>
          <a:xfrm>
            <a:off x="4844902" y="1655270"/>
            <a:ext cx="6097772" cy="2031325"/>
          </a:xfrm>
          <a:prstGeom prst="rect">
            <a:avLst/>
          </a:prstGeom>
          <a:solidFill>
            <a:srgbClr val="66FF99"/>
          </a:solidFill>
          <a:ln>
            <a:solidFill>
              <a:srgbClr val="006600"/>
            </a:solidFill>
          </a:ln>
        </p:spPr>
        <p:txBody>
          <a:bodyPr wrap="square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Justaposição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: os radicais se unem sem alteração em sua forma original. 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Exemplo: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guarda-chuva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(guarda + chuva).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Segunda-feira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Beija-flor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Passatempo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pontapé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4074BF6-CD41-EDF6-7162-64DE5E5AC9E0}"/>
              </a:ext>
            </a:extLst>
          </p:cNvPr>
          <p:cNvSpPr txBox="1"/>
          <p:nvPr/>
        </p:nvSpPr>
        <p:spPr>
          <a:xfrm>
            <a:off x="4844902" y="4117482"/>
            <a:ext cx="6097772" cy="2031325"/>
          </a:xfrm>
          <a:prstGeom prst="rect">
            <a:avLst/>
          </a:prstGeom>
          <a:solidFill>
            <a:srgbClr val="66FF99"/>
          </a:solidFill>
        </p:spPr>
        <p:txBody>
          <a:bodyPr wrap="square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Aglutinação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: os radicais se unem com alteração em sua forma original. 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Exemplo: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vinagre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(vinho + acre).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Planalto: (plano + alto)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Embora: (em + boa + hora)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Pernalta: (perna + alta)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Pernilongo: (perna + longo)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3DBE8C09-2717-9EF6-6441-F532F4696B66}"/>
              </a:ext>
            </a:extLst>
          </p:cNvPr>
          <p:cNvCxnSpPr>
            <a:cxnSpLocks/>
          </p:cNvCxnSpPr>
          <p:nvPr/>
        </p:nvCxnSpPr>
        <p:spPr>
          <a:xfrm flipV="1">
            <a:off x="3442291" y="2670932"/>
            <a:ext cx="1326412" cy="1001330"/>
          </a:xfrm>
          <a:prstGeom prst="straightConnector1">
            <a:avLst/>
          </a:prstGeom>
          <a:ln w="28575">
            <a:solidFill>
              <a:srgbClr val="FF33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09266F9C-9F08-CE26-DE90-12FDC545AAE7}"/>
              </a:ext>
            </a:extLst>
          </p:cNvPr>
          <p:cNvCxnSpPr>
            <a:cxnSpLocks/>
          </p:cNvCxnSpPr>
          <p:nvPr/>
        </p:nvCxnSpPr>
        <p:spPr>
          <a:xfrm>
            <a:off x="3442291" y="3693569"/>
            <a:ext cx="1326412" cy="1059184"/>
          </a:xfrm>
          <a:prstGeom prst="straightConnector1">
            <a:avLst/>
          </a:prstGeom>
          <a:ln w="28575">
            <a:solidFill>
              <a:srgbClr val="FF33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20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3AD009F-BBA7-C7AD-2449-6CDD4E52BD73}"/>
              </a:ext>
            </a:extLst>
          </p:cNvPr>
          <p:cNvSpPr/>
          <p:nvPr/>
        </p:nvSpPr>
        <p:spPr>
          <a:xfrm>
            <a:off x="4364484" y="356632"/>
            <a:ext cx="2551814" cy="6609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SUBSTANTIVO  III</a:t>
            </a:r>
            <a:endParaRPr lang="pt-BR" sz="1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A52FD631-75F8-8475-F218-AD5806571F03}"/>
              </a:ext>
            </a:extLst>
          </p:cNvPr>
          <p:cNvSpPr/>
          <p:nvPr/>
        </p:nvSpPr>
        <p:spPr>
          <a:xfrm>
            <a:off x="1601605" y="1293934"/>
            <a:ext cx="2551814" cy="8009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FLEXÕES DE GRAU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Conector: Angulado 6">
            <a:extLst>
              <a:ext uri="{FF2B5EF4-FFF2-40B4-BE49-F238E27FC236}">
                <a16:creationId xmlns:a16="http://schemas.microsoft.com/office/drawing/2014/main" id="{E00C024A-45FB-1032-DB83-4F0F2E74C4A7}"/>
              </a:ext>
            </a:extLst>
          </p:cNvPr>
          <p:cNvCxnSpPr>
            <a:cxnSpLocks/>
          </p:cNvCxnSpPr>
          <p:nvPr/>
        </p:nvCxnSpPr>
        <p:spPr>
          <a:xfrm>
            <a:off x="1953006" y="2140556"/>
            <a:ext cx="733649" cy="711499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8D90E10-9396-36F9-FC5E-030A6495FB97}"/>
              </a:ext>
            </a:extLst>
          </p:cNvPr>
          <p:cNvSpPr/>
          <p:nvPr/>
        </p:nvSpPr>
        <p:spPr>
          <a:xfrm>
            <a:off x="2801691" y="2491355"/>
            <a:ext cx="2009553" cy="5599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AUMENTATIVO</a:t>
            </a:r>
            <a:endParaRPr lang="pt-BR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have Esquerda 10">
            <a:extLst>
              <a:ext uri="{FF2B5EF4-FFF2-40B4-BE49-F238E27FC236}">
                <a16:creationId xmlns:a16="http://schemas.microsoft.com/office/drawing/2014/main" id="{165D59AE-2146-4B78-33B0-07BAD22113B1}"/>
              </a:ext>
            </a:extLst>
          </p:cNvPr>
          <p:cNvSpPr/>
          <p:nvPr/>
        </p:nvSpPr>
        <p:spPr>
          <a:xfrm>
            <a:off x="4925345" y="1835857"/>
            <a:ext cx="1286540" cy="1625010"/>
          </a:xfrm>
          <a:prstGeom prst="lef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8F4DA0C8-CA76-B4CD-FCF7-B8B79BD640E9}"/>
              </a:ext>
            </a:extLst>
          </p:cNvPr>
          <p:cNvSpPr/>
          <p:nvPr/>
        </p:nvSpPr>
        <p:spPr>
          <a:xfrm>
            <a:off x="6325986" y="1557195"/>
            <a:ext cx="2054830" cy="557323"/>
          </a:xfrm>
          <a:prstGeom prst="roundRect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ANALÍTICO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F995196-58BA-E66A-B6D7-60D8FF99FA83}"/>
              </a:ext>
            </a:extLst>
          </p:cNvPr>
          <p:cNvSpPr/>
          <p:nvPr/>
        </p:nvSpPr>
        <p:spPr>
          <a:xfrm>
            <a:off x="6326921" y="2991158"/>
            <a:ext cx="2185079" cy="557323"/>
          </a:xfrm>
          <a:prstGeom prst="roundRect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SINTÉTICO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5163EE26-5B04-7FE2-2098-DC224500B715}"/>
              </a:ext>
            </a:extLst>
          </p:cNvPr>
          <p:cNvCxnSpPr>
            <a:cxnSpLocks/>
          </p:cNvCxnSpPr>
          <p:nvPr/>
        </p:nvCxnSpPr>
        <p:spPr>
          <a:xfrm>
            <a:off x="8411703" y="1808745"/>
            <a:ext cx="410708" cy="5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5DAA26DF-6B25-556E-079E-8CFD05C8A6E9}"/>
              </a:ext>
            </a:extLst>
          </p:cNvPr>
          <p:cNvCxnSpPr>
            <a:cxnSpLocks/>
          </p:cNvCxnSpPr>
          <p:nvPr/>
        </p:nvCxnSpPr>
        <p:spPr>
          <a:xfrm flipV="1">
            <a:off x="8571240" y="3428998"/>
            <a:ext cx="431924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etângulo 19">
            <a:extLst>
              <a:ext uri="{FF2B5EF4-FFF2-40B4-BE49-F238E27FC236}">
                <a16:creationId xmlns:a16="http://schemas.microsoft.com/office/drawing/2014/main" id="{69896507-E659-83F5-F02E-553D449518A4}"/>
              </a:ext>
            </a:extLst>
          </p:cNvPr>
          <p:cNvSpPr/>
          <p:nvPr/>
        </p:nvSpPr>
        <p:spPr>
          <a:xfrm>
            <a:off x="9003164" y="1537599"/>
            <a:ext cx="1382233" cy="55732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Substantivo + adjetivo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2EDF59F-247B-60E3-646D-470B984CF0E7}"/>
              </a:ext>
            </a:extLst>
          </p:cNvPr>
          <p:cNvSpPr/>
          <p:nvPr/>
        </p:nvSpPr>
        <p:spPr>
          <a:xfrm>
            <a:off x="10728524" y="1530084"/>
            <a:ext cx="1282420" cy="55732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Casa grande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6AC711E2-9112-8D2B-6100-785C69A7F76E}"/>
              </a:ext>
            </a:extLst>
          </p:cNvPr>
          <p:cNvSpPr/>
          <p:nvPr/>
        </p:nvSpPr>
        <p:spPr>
          <a:xfrm>
            <a:off x="9062404" y="3028863"/>
            <a:ext cx="1376912" cy="7028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Substantivo + afixos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68C3A6C-E18F-04B1-5F7A-5C204E8B1ACA}"/>
              </a:ext>
            </a:extLst>
          </p:cNvPr>
          <p:cNvSpPr/>
          <p:nvPr/>
        </p:nvSpPr>
        <p:spPr>
          <a:xfrm>
            <a:off x="10728524" y="3051338"/>
            <a:ext cx="1282420" cy="6885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casarão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81157B9-BC81-09E8-7F99-5AB72DD73056}"/>
              </a:ext>
            </a:extLst>
          </p:cNvPr>
          <p:cNvSpPr/>
          <p:nvPr/>
        </p:nvSpPr>
        <p:spPr>
          <a:xfrm>
            <a:off x="9163917" y="3924086"/>
            <a:ext cx="2463791" cy="1858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 dirty="0"/>
          </a:p>
          <a:p>
            <a:pPr algn="ctr"/>
            <a:r>
              <a:rPr lang="pt-BR" sz="1600" dirty="0"/>
              <a:t>Sufixos mais comuns:</a:t>
            </a:r>
          </a:p>
          <a:p>
            <a:pPr algn="ctr"/>
            <a:r>
              <a:rPr lang="pt-BR" b="1" dirty="0" err="1"/>
              <a:t>ão</a:t>
            </a:r>
            <a:endParaRPr lang="pt-BR" b="1" dirty="0"/>
          </a:p>
          <a:p>
            <a:pPr algn="ctr"/>
            <a:r>
              <a:rPr lang="pt-BR" b="1" dirty="0" err="1"/>
              <a:t>zarrão</a:t>
            </a:r>
            <a:endParaRPr lang="pt-BR" b="1" dirty="0"/>
          </a:p>
          <a:p>
            <a:pPr algn="ctr"/>
            <a:r>
              <a:rPr lang="pt-BR" b="1" dirty="0" err="1"/>
              <a:t>ona</a:t>
            </a:r>
            <a:endParaRPr lang="pt-BR" b="1" dirty="0"/>
          </a:p>
          <a:p>
            <a:pPr algn="ctr"/>
            <a:r>
              <a:rPr lang="pt-BR" b="1" dirty="0" err="1"/>
              <a:t>ázio</a:t>
            </a:r>
            <a:endParaRPr lang="pt-BR" b="1" dirty="0"/>
          </a:p>
          <a:p>
            <a:pPr algn="ctr"/>
            <a:r>
              <a:rPr lang="pt-BR" b="1" dirty="0"/>
              <a:t>aça</a:t>
            </a:r>
          </a:p>
          <a:p>
            <a:pPr algn="ctr"/>
            <a:endParaRPr lang="pt-BR" b="1" dirty="0"/>
          </a:p>
        </p:txBody>
      </p:sp>
      <p:pic>
        <p:nvPicPr>
          <p:cNvPr id="1026" name="Picture 2" descr="Atividade de Português e Redação – 9º A e B – Escola Estadual Rodrigues  Dórea">
            <a:extLst>
              <a:ext uri="{FF2B5EF4-FFF2-40B4-BE49-F238E27FC236}">
                <a16:creationId xmlns:a16="http://schemas.microsoft.com/office/drawing/2014/main" id="{C92AA4B1-F6AD-9236-7406-C4E269BC8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84" y="3632886"/>
            <a:ext cx="5669377" cy="300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CEFFF092-F79B-58A8-0D09-D547ACC5E4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888" y="4386184"/>
            <a:ext cx="678815" cy="6788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E77C1035-F07B-E15C-1B45-E82CA53D204F}"/>
              </a:ext>
            </a:extLst>
          </p:cNvPr>
          <p:cNvSpPr/>
          <p:nvPr/>
        </p:nvSpPr>
        <p:spPr>
          <a:xfrm>
            <a:off x="8512000" y="4613458"/>
            <a:ext cx="550404" cy="2992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537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6D0000-71FC-4D58-66C3-6FE297CD7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8829" y="134284"/>
            <a:ext cx="8911687" cy="7785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 dirty="0">
                <a:solidFill>
                  <a:srgbClr val="FF3300"/>
                </a:solidFill>
              </a:rPr>
              <a:t>CLASSIFICAÇÃO DOS VERBOS QUANTO À FLEXÃO</a:t>
            </a:r>
          </a:p>
        </p:txBody>
      </p:sp>
      <p:pic>
        <p:nvPicPr>
          <p:cNvPr id="10" name="Imagem 9" descr="Verbos – 1ª Parte. - ppt video online carregar">
            <a:extLst>
              <a:ext uri="{FF2B5EF4-FFF2-40B4-BE49-F238E27FC236}">
                <a16:creationId xmlns:a16="http://schemas.microsoft.com/office/drawing/2014/main" id="{5A016AB2-6F16-E05C-E151-8C09E78531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" t="14681" r="10248" b="22569"/>
          <a:stretch/>
        </p:blipFill>
        <p:spPr bwMode="auto">
          <a:xfrm>
            <a:off x="4604966" y="1163329"/>
            <a:ext cx="6431474" cy="3460519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Verbos regulares: o que são, regras, exemplos - Brasil Escola">
            <a:extLst>
              <a:ext uri="{FF2B5EF4-FFF2-40B4-BE49-F238E27FC236}">
                <a16:creationId xmlns:a16="http://schemas.microsoft.com/office/drawing/2014/main" id="{34839719-B7F8-4B21-30C6-DDACBFFF3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3152" y="1782002"/>
            <a:ext cx="3016254" cy="201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475C838-901C-26C5-7457-8607991972DA}"/>
              </a:ext>
            </a:extLst>
          </p:cNvPr>
          <p:cNvSpPr txBox="1"/>
          <p:nvPr/>
        </p:nvSpPr>
        <p:spPr>
          <a:xfrm>
            <a:off x="1758829" y="4936908"/>
            <a:ext cx="9607376" cy="146894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VERBOS REGULARES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verbos regulares seguem um padrão fixo de conjugação, ou seja, o radical do verbo não se altera, e apenas as desinências mudam conforme a conjugação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994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8CA325-3F1D-196F-68EF-7C8437C89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1484" y="199289"/>
            <a:ext cx="3744080" cy="641164"/>
          </a:xfrm>
        </p:spPr>
        <p:txBody>
          <a:bodyPr>
            <a:normAutofit/>
          </a:bodyPr>
          <a:lstStyle/>
          <a:p>
            <a:r>
              <a:rPr lang="pt-BR" sz="2600" b="1" dirty="0">
                <a:solidFill>
                  <a:srgbClr val="FF3300"/>
                </a:solidFill>
              </a:rPr>
              <a:t>VERBOS IRREGULARES</a:t>
            </a:r>
          </a:p>
        </p:txBody>
      </p:sp>
      <p:pic>
        <p:nvPicPr>
          <p:cNvPr id="4" name="Imagem 3" descr="Texto, Quadro de comunicações&#10;&#10;Descrição gerada automaticamente">
            <a:extLst>
              <a:ext uri="{FF2B5EF4-FFF2-40B4-BE49-F238E27FC236}">
                <a16:creationId xmlns:a16="http://schemas.microsoft.com/office/drawing/2014/main" id="{5FB042BC-6F98-743B-1C08-EC0BAC8C7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57" y="199289"/>
            <a:ext cx="1487719" cy="167445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B3AD909-FFC4-AF8E-0CED-924FB24F3AF2}"/>
              </a:ext>
            </a:extLst>
          </p:cNvPr>
          <p:cNvSpPr txBox="1"/>
          <p:nvPr/>
        </p:nvSpPr>
        <p:spPr>
          <a:xfrm>
            <a:off x="2420678" y="841625"/>
            <a:ext cx="9487787" cy="101566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Verbos Irregulares </a:t>
            </a:r>
            <a:r>
              <a:rPr lang="pt-B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Tendem a seguir o modelo padrão, mas com algumas conjugações que se afastam desse modelo. São casos em que o radical pode ser alterado eventualmente durante uma ou outra conjugação. Ex.: dar, caber, ouvir.</a:t>
            </a:r>
          </a:p>
        </p:txBody>
      </p:sp>
      <p:pic>
        <p:nvPicPr>
          <p:cNvPr id="7" name="Imagem 6" descr="Pin page">
            <a:extLst>
              <a:ext uri="{FF2B5EF4-FFF2-40B4-BE49-F238E27FC236}">
                <a16:creationId xmlns:a16="http://schemas.microsoft.com/office/drawing/2014/main" id="{8889CA80-7B17-EEC8-A2E0-56B53CA933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" t="39907" r="3358" b="28769"/>
          <a:stretch/>
        </p:blipFill>
        <p:spPr bwMode="auto">
          <a:xfrm>
            <a:off x="3736189" y="2351480"/>
            <a:ext cx="7553739" cy="3791572"/>
          </a:xfrm>
          <a:prstGeom prst="rect">
            <a:avLst/>
          </a:prstGeom>
          <a:noFill/>
          <a:ln w="38100">
            <a:solidFill>
              <a:srgbClr val="FF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CA476D7-393D-F798-FF77-6A5618C0EA82}"/>
              </a:ext>
            </a:extLst>
          </p:cNvPr>
          <p:cNvSpPr/>
          <p:nvPr/>
        </p:nvSpPr>
        <p:spPr>
          <a:xfrm>
            <a:off x="2196976" y="2478157"/>
            <a:ext cx="585981" cy="3538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300" dirty="0">
                <a:latin typeface="Algerian" panose="04020705040A02060702" pitchFamily="82" charset="0"/>
              </a:rPr>
              <a:t>E</a:t>
            </a:r>
          </a:p>
          <a:p>
            <a:pPr algn="ctr"/>
            <a:r>
              <a:rPr lang="pt-BR" sz="2300" dirty="0">
                <a:latin typeface="Algerian" panose="04020705040A02060702" pitchFamily="82" charset="0"/>
              </a:rPr>
              <a:t>X</a:t>
            </a:r>
          </a:p>
          <a:p>
            <a:pPr algn="ctr"/>
            <a:r>
              <a:rPr lang="pt-BR" sz="2300" dirty="0">
                <a:latin typeface="Algerian" panose="04020705040A02060702" pitchFamily="82" charset="0"/>
              </a:rPr>
              <a:t>E</a:t>
            </a:r>
          </a:p>
          <a:p>
            <a:pPr algn="ctr"/>
            <a:r>
              <a:rPr lang="pt-BR" sz="2300" dirty="0">
                <a:latin typeface="Algerian" panose="04020705040A02060702" pitchFamily="82" charset="0"/>
              </a:rPr>
              <a:t>M</a:t>
            </a:r>
          </a:p>
          <a:p>
            <a:pPr algn="ctr"/>
            <a:r>
              <a:rPr lang="pt-BR" sz="2300" dirty="0">
                <a:latin typeface="Algerian" panose="04020705040A02060702" pitchFamily="82" charset="0"/>
              </a:rPr>
              <a:t>P</a:t>
            </a:r>
          </a:p>
          <a:p>
            <a:pPr algn="ctr"/>
            <a:r>
              <a:rPr lang="pt-BR" sz="2300" dirty="0">
                <a:latin typeface="Algerian" panose="04020705040A02060702" pitchFamily="82" charset="0"/>
              </a:rPr>
              <a:t>L</a:t>
            </a:r>
          </a:p>
          <a:p>
            <a:pPr algn="ctr"/>
            <a:r>
              <a:rPr lang="pt-BR" sz="2300" dirty="0">
                <a:latin typeface="Algerian" panose="04020705040A02060702" pitchFamily="82" charset="0"/>
              </a:rPr>
              <a:t>O</a:t>
            </a:r>
          </a:p>
          <a:p>
            <a:pPr algn="ctr"/>
            <a:r>
              <a:rPr lang="pt-BR" sz="2300" dirty="0">
                <a:latin typeface="Algerian" panose="04020705040A02060702" pitchFamily="82" charset="0"/>
              </a:rPr>
              <a:t>S</a:t>
            </a:r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2FB5A607-FFC2-548A-B5FD-A6C873D4A1C0}"/>
              </a:ext>
            </a:extLst>
          </p:cNvPr>
          <p:cNvSpPr/>
          <p:nvPr/>
        </p:nvSpPr>
        <p:spPr>
          <a:xfrm>
            <a:off x="2892253" y="4072270"/>
            <a:ext cx="585981" cy="2764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820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0EAFD-9F1D-89FB-97B8-9BEA165FC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4102" y="539245"/>
            <a:ext cx="9420631" cy="1280890"/>
          </a:xfrm>
          <a:ln w="28575">
            <a:solidFill>
              <a:srgbClr val="FF33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VERBOS</a:t>
            </a:r>
            <a:r>
              <a:rPr lang="pt-BR" sz="2600" b="1" dirty="0">
                <a:solidFill>
                  <a:schemeClr val="tx1"/>
                </a:solidFill>
              </a:rPr>
              <a:t> </a:t>
            </a:r>
            <a:r>
              <a:rPr lang="pt-BR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ANÔMALOS </a:t>
            </a:r>
            <a:r>
              <a:rPr lang="pt-BR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BR" sz="2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Têm uma conjugação completamente irregular, não sendo possível estabelecer uma lógica clara entre as formas conjugadas. Exemplos: Verbos SER e IR.</a:t>
            </a:r>
            <a:endParaRPr lang="pt-BR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1FDAF222-A4A8-AB74-D3A9-11F9DBE7D8C2}"/>
              </a:ext>
            </a:extLst>
          </p:cNvPr>
          <p:cNvGraphicFramePr>
            <a:graphicFrameLocks noGrp="1"/>
          </p:cNvGraphicFramePr>
          <p:nvPr/>
        </p:nvGraphicFramePr>
        <p:xfrm>
          <a:off x="2711302" y="2179674"/>
          <a:ext cx="8856922" cy="4510088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1695515">
                  <a:extLst>
                    <a:ext uri="{9D8B030D-6E8A-4147-A177-3AD203B41FA5}">
                      <a16:colId xmlns:a16="http://schemas.microsoft.com/office/drawing/2014/main" val="1272627381"/>
                    </a:ext>
                  </a:extLst>
                </a:gridCol>
                <a:gridCol w="849470">
                  <a:extLst>
                    <a:ext uri="{9D8B030D-6E8A-4147-A177-3AD203B41FA5}">
                      <a16:colId xmlns:a16="http://schemas.microsoft.com/office/drawing/2014/main" val="4048790877"/>
                    </a:ext>
                  </a:extLst>
                </a:gridCol>
                <a:gridCol w="976206">
                  <a:extLst>
                    <a:ext uri="{9D8B030D-6E8A-4147-A177-3AD203B41FA5}">
                      <a16:colId xmlns:a16="http://schemas.microsoft.com/office/drawing/2014/main" val="3068191151"/>
                    </a:ext>
                  </a:extLst>
                </a:gridCol>
                <a:gridCol w="1121779">
                  <a:extLst>
                    <a:ext uri="{9D8B030D-6E8A-4147-A177-3AD203B41FA5}">
                      <a16:colId xmlns:a16="http://schemas.microsoft.com/office/drawing/2014/main" val="1336672156"/>
                    </a:ext>
                  </a:extLst>
                </a:gridCol>
                <a:gridCol w="1226251">
                  <a:extLst>
                    <a:ext uri="{9D8B030D-6E8A-4147-A177-3AD203B41FA5}">
                      <a16:colId xmlns:a16="http://schemas.microsoft.com/office/drawing/2014/main" val="2116869785"/>
                    </a:ext>
                  </a:extLst>
                </a:gridCol>
                <a:gridCol w="930820">
                  <a:extLst>
                    <a:ext uri="{9D8B030D-6E8A-4147-A177-3AD203B41FA5}">
                      <a16:colId xmlns:a16="http://schemas.microsoft.com/office/drawing/2014/main" val="2892275787"/>
                    </a:ext>
                  </a:extLst>
                </a:gridCol>
                <a:gridCol w="2056881">
                  <a:extLst>
                    <a:ext uri="{9D8B030D-6E8A-4147-A177-3AD203B41FA5}">
                      <a16:colId xmlns:a16="http://schemas.microsoft.com/office/drawing/2014/main" val="206971989"/>
                    </a:ext>
                  </a:extLst>
                </a:gridCol>
              </a:tblGrid>
              <a:tr h="451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Tempo Verbal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Eu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Tu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Ele/ela/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você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Nós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Vós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Eles/elas/vocês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extLst>
                  <a:ext uri="{0D108BD9-81ED-4DB2-BD59-A6C34878D82A}">
                    <a16:rowId xmlns:a16="http://schemas.microsoft.com/office/drawing/2014/main" val="1083953599"/>
                  </a:ext>
                </a:extLst>
              </a:tr>
              <a:tr h="4516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effectLst/>
                        </a:rPr>
                        <a:t>Presente do Indicativo</a:t>
                      </a:r>
                      <a:endParaRPr lang="pt-B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sou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és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é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somos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sois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são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extLst>
                  <a:ext uri="{0D108BD9-81ED-4DB2-BD59-A6C34878D82A}">
                    <a16:rowId xmlns:a16="http://schemas.microsoft.com/office/drawing/2014/main" val="2601437238"/>
                  </a:ext>
                </a:extLst>
              </a:tr>
              <a:tr h="6834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b="1">
                          <a:solidFill>
                            <a:schemeClr val="tx1"/>
                          </a:solidFill>
                          <a:effectLst/>
                        </a:rPr>
                        <a:t>Pretérito Perfeito do Indicativo</a:t>
                      </a:r>
                      <a:endParaRPr lang="pt-BR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fui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foste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foi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fomos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fostes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foram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extLst>
                  <a:ext uri="{0D108BD9-81ED-4DB2-BD59-A6C34878D82A}">
                    <a16:rowId xmlns:a16="http://schemas.microsoft.com/office/drawing/2014/main" val="632253984"/>
                  </a:ext>
                </a:extLst>
              </a:tr>
              <a:tr h="8832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b="1">
                          <a:solidFill>
                            <a:schemeClr val="tx1"/>
                          </a:solidFill>
                          <a:effectLst/>
                        </a:rPr>
                        <a:t>Pretérito Imperfeito do Indicativo</a:t>
                      </a:r>
                      <a:endParaRPr lang="pt-BR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era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eras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era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éramos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éreis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eram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extLst>
                  <a:ext uri="{0D108BD9-81ED-4DB2-BD59-A6C34878D82A}">
                    <a16:rowId xmlns:a16="http://schemas.microsoft.com/office/drawing/2014/main" val="4023830410"/>
                  </a:ext>
                </a:extLst>
              </a:tr>
              <a:tr h="6595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b="1">
                          <a:solidFill>
                            <a:schemeClr val="tx1"/>
                          </a:solidFill>
                          <a:effectLst/>
                        </a:rPr>
                        <a:t>Pretérito Mais-que-perfeito</a:t>
                      </a:r>
                      <a:endParaRPr lang="pt-BR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fora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foras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fora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fôramos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fôreis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foram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extLst>
                  <a:ext uri="{0D108BD9-81ED-4DB2-BD59-A6C34878D82A}">
                    <a16:rowId xmlns:a16="http://schemas.microsoft.com/office/drawing/2014/main" val="1973454567"/>
                  </a:ext>
                </a:extLst>
              </a:tr>
              <a:tr h="4516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b="1">
                          <a:solidFill>
                            <a:schemeClr val="tx1"/>
                          </a:solidFill>
                          <a:effectLst/>
                        </a:rPr>
                        <a:t>Futuro do Presente</a:t>
                      </a:r>
                      <a:endParaRPr lang="pt-BR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serei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serás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será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seremos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sereis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serão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extLst>
                  <a:ext uri="{0D108BD9-81ED-4DB2-BD59-A6C34878D82A}">
                    <a16:rowId xmlns:a16="http://schemas.microsoft.com/office/drawing/2014/main" val="3291192281"/>
                  </a:ext>
                </a:extLst>
              </a:tr>
              <a:tr h="4516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600" b="1">
                          <a:solidFill>
                            <a:schemeClr val="tx1"/>
                          </a:solidFill>
                          <a:effectLst/>
                        </a:rPr>
                        <a:t>Futuro do Pretérito</a:t>
                      </a:r>
                      <a:endParaRPr lang="pt-BR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seria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serias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seria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seríamos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>
                          <a:solidFill>
                            <a:schemeClr val="tx1"/>
                          </a:solidFill>
                          <a:effectLst/>
                        </a:rPr>
                        <a:t>seríeis</a:t>
                      </a:r>
                      <a:endParaRPr lang="pt-BR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seriam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2" marR="61742" marT="0" marB="0"/>
                </a:tc>
                <a:extLst>
                  <a:ext uri="{0D108BD9-81ED-4DB2-BD59-A6C34878D82A}">
                    <a16:rowId xmlns:a16="http://schemas.microsoft.com/office/drawing/2014/main" val="2510879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555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8403C2-F10C-13F9-FE5C-471B821FF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930" y="283868"/>
            <a:ext cx="9879065" cy="981406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pt-BR" sz="2600" b="1" dirty="0">
                <a:solidFill>
                  <a:schemeClr val="tx1"/>
                </a:solidFill>
              </a:rPr>
              <a:t>VERBOS ABUNDANTES</a:t>
            </a:r>
            <a:r>
              <a:rPr lang="pt-BR" sz="2600" dirty="0">
                <a:solidFill>
                  <a:schemeClr val="tx1"/>
                </a:solidFill>
              </a:rPr>
              <a:t>:  </a:t>
            </a:r>
            <a:r>
              <a:rPr lang="pt-BR" sz="2600" b="0" i="0" dirty="0">
                <a:solidFill>
                  <a:schemeClr val="tx1"/>
                </a:solidFill>
                <a:effectLst/>
                <a:latin typeface="system-ui"/>
              </a:rPr>
              <a:t>Apresentam mais de uma forma verbal em conjugações específicas. EX.: aceitar, fazer, pagar, acender, etc.</a:t>
            </a:r>
            <a:endParaRPr lang="pt-BR" sz="2600" dirty="0">
              <a:solidFill>
                <a:schemeClr val="tx1"/>
              </a:solidFill>
            </a:endParaRPr>
          </a:p>
        </p:txBody>
      </p:sp>
      <p:pic>
        <p:nvPicPr>
          <p:cNvPr id="3074" name="Picture 2" descr="Pin page">
            <a:extLst>
              <a:ext uri="{FF2B5EF4-FFF2-40B4-BE49-F238E27FC236}">
                <a16:creationId xmlns:a16="http://schemas.microsoft.com/office/drawing/2014/main" id="{71A3ACB5-A67A-E1EE-966F-427538D10D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" t="20997" r="3112" b="26033"/>
          <a:stretch/>
        </p:blipFill>
        <p:spPr bwMode="auto">
          <a:xfrm>
            <a:off x="3206563" y="1914013"/>
            <a:ext cx="7893828" cy="4403732"/>
          </a:xfrm>
          <a:prstGeom prst="rect">
            <a:avLst/>
          </a:prstGeom>
          <a:ln w="38100" cap="sq">
            <a:solidFill>
              <a:srgbClr val="FF3300"/>
            </a:solidFill>
            <a:prstDash val="solid"/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615FDE4-9675-DB6F-9E49-6FC4574325A3}"/>
              </a:ext>
            </a:extLst>
          </p:cNvPr>
          <p:cNvSpPr/>
          <p:nvPr/>
        </p:nvSpPr>
        <p:spPr>
          <a:xfrm>
            <a:off x="2285999" y="2200939"/>
            <a:ext cx="489098" cy="36682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/>
              <a:t>E</a:t>
            </a:r>
          </a:p>
          <a:p>
            <a:pPr algn="ctr"/>
            <a:r>
              <a:rPr lang="pt-BR" sz="2600" dirty="0"/>
              <a:t>X</a:t>
            </a:r>
          </a:p>
          <a:p>
            <a:pPr algn="ctr"/>
            <a:r>
              <a:rPr lang="pt-BR" sz="2600" dirty="0"/>
              <a:t>E</a:t>
            </a:r>
          </a:p>
          <a:p>
            <a:pPr algn="ctr"/>
            <a:r>
              <a:rPr lang="pt-BR" sz="2600" dirty="0"/>
              <a:t>M</a:t>
            </a:r>
          </a:p>
          <a:p>
            <a:pPr algn="ctr"/>
            <a:r>
              <a:rPr lang="pt-BR" sz="2600" dirty="0"/>
              <a:t>P</a:t>
            </a:r>
          </a:p>
          <a:p>
            <a:pPr algn="ctr"/>
            <a:r>
              <a:rPr lang="pt-BR" sz="2600" dirty="0"/>
              <a:t>L</a:t>
            </a:r>
          </a:p>
          <a:p>
            <a:pPr algn="ctr"/>
            <a:r>
              <a:rPr lang="pt-BR" sz="2600" dirty="0"/>
              <a:t>O</a:t>
            </a:r>
          </a:p>
          <a:p>
            <a:pPr algn="ctr"/>
            <a:r>
              <a:rPr lang="pt-BR" sz="2600" dirty="0"/>
              <a:t>S</a:t>
            </a: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638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E3DA5C-FBBA-4DEC-1CED-D6A41676A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7536" y="422090"/>
            <a:ext cx="9983972" cy="1183425"/>
          </a:xfrm>
          <a:ln>
            <a:solidFill>
              <a:srgbClr val="3366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pt-BR" sz="2600" b="1" dirty="0">
                <a:solidFill>
                  <a:srgbClr val="FF3300"/>
                </a:solidFill>
              </a:rPr>
              <a:t>VERBOS DEFECTIVOS </a:t>
            </a:r>
            <a:r>
              <a:rPr lang="pt-BR" sz="2600" dirty="0">
                <a:solidFill>
                  <a:schemeClr val="tx1"/>
                </a:solidFill>
              </a:rPr>
              <a:t>-</a:t>
            </a:r>
            <a:r>
              <a:rPr lang="pt-BR" sz="2600" dirty="0"/>
              <a:t> </a:t>
            </a:r>
            <a:r>
              <a:rPr lang="pt-BR" sz="2600" b="0" i="0" dirty="0">
                <a:solidFill>
                  <a:srgbClr val="000000"/>
                </a:solidFill>
                <a:effectLst/>
                <a:latin typeface="system-ui"/>
              </a:rPr>
              <a:t>Não apresentam algumas formas verbais, não sendo possível conjugá-los em algumas pessoas, tempos e modos.</a:t>
            </a:r>
            <a:br>
              <a:rPr lang="pt-BR" sz="2600" b="0" i="0" dirty="0">
                <a:solidFill>
                  <a:srgbClr val="000000"/>
                </a:solidFill>
                <a:effectLst/>
                <a:latin typeface="system-ui"/>
              </a:rPr>
            </a:br>
            <a:r>
              <a:rPr lang="pt-BR" sz="2600" b="0" i="0" dirty="0">
                <a:solidFill>
                  <a:srgbClr val="000000"/>
                </a:solidFill>
                <a:effectLst/>
                <a:latin typeface="system-ui"/>
              </a:rPr>
              <a:t>Exemplos: adequar, doer, colorir</a:t>
            </a:r>
            <a:endParaRPr lang="pt-BR" sz="26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60DB820-4CF1-7972-828C-498F0177DF97}"/>
              </a:ext>
            </a:extLst>
          </p:cNvPr>
          <p:cNvSpPr txBox="1"/>
          <p:nvPr/>
        </p:nvSpPr>
        <p:spPr>
          <a:xfrm>
            <a:off x="2227251" y="1914435"/>
            <a:ext cx="9315392" cy="1200329"/>
          </a:xfrm>
          <a:prstGeom prst="rect">
            <a:avLst/>
          </a:prstGeom>
          <a:noFill/>
          <a:ln w="28575">
            <a:solidFill>
              <a:srgbClr val="FF3300"/>
            </a:solidFill>
            <a:prstDash val="lgDashDot"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Nota importante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Os verbos defectivos costumam ser substituídos por sinônimos em tempos ou pessoas onde não são conjugáveis. Por exemplo, em vez de "eu falho" (de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falir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), pode-se usar "eu quebro".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1AC4AF7-AA08-4FA6-AEF7-19C120CCFC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191" y="2047602"/>
            <a:ext cx="912114" cy="9121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m 6" descr="Leia a tirinha e aponte a opção em que todos os verbos têm e...">
            <a:extLst>
              <a:ext uri="{FF2B5EF4-FFF2-40B4-BE49-F238E27FC236}">
                <a16:creationId xmlns:a16="http://schemas.microsoft.com/office/drawing/2014/main" id="{AE4900AE-5FF6-7D07-A0DE-6D1FE9CB5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267" y="3477888"/>
            <a:ext cx="4711747" cy="2958022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</p:pic>
      <p:pic>
        <p:nvPicPr>
          <p:cNvPr id="8" name="Imagem 7" descr="Star Concursos ✨ E aí, já conhecia os verbos defectivos?">
            <a:extLst>
              <a:ext uri="{FF2B5EF4-FFF2-40B4-BE49-F238E27FC236}">
                <a16:creationId xmlns:a16="http://schemas.microsoft.com/office/drawing/2014/main" id="{A55B7F9B-53F5-72CF-9C95-6E73513AF3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1" t="41128" r="25110" b="20227"/>
          <a:stretch/>
        </p:blipFill>
        <p:spPr bwMode="auto">
          <a:xfrm>
            <a:off x="6734635" y="3477888"/>
            <a:ext cx="4808008" cy="2803444"/>
          </a:xfrm>
          <a:prstGeom prst="rect">
            <a:avLst/>
          </a:prstGeom>
          <a:noFill/>
          <a:ln w="19050">
            <a:solidFill>
              <a:srgbClr val="FF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2140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79FA266F-5CF1-D27D-BF54-B4F7A7599688}"/>
              </a:ext>
            </a:extLst>
          </p:cNvPr>
          <p:cNvSpPr/>
          <p:nvPr/>
        </p:nvSpPr>
        <p:spPr>
          <a:xfrm>
            <a:off x="1935413" y="2105822"/>
            <a:ext cx="9428206" cy="229835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SINTAXE</a:t>
            </a:r>
            <a:endParaRPr lang="pt-BR" sz="12000" b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424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DC0B19D-BA70-2533-3A9D-BAE5327D01AD}"/>
              </a:ext>
            </a:extLst>
          </p:cNvPr>
          <p:cNvSpPr/>
          <p:nvPr/>
        </p:nvSpPr>
        <p:spPr>
          <a:xfrm>
            <a:off x="2392326" y="202779"/>
            <a:ext cx="5178056" cy="5528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CONCEITOS BÁSICOS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E61B970-7748-2C4A-09C0-FFBFECA52381}"/>
              </a:ext>
            </a:extLst>
          </p:cNvPr>
          <p:cNvSpPr txBox="1"/>
          <p:nvPr/>
        </p:nvSpPr>
        <p:spPr>
          <a:xfrm>
            <a:off x="2647508" y="1173770"/>
            <a:ext cx="87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FRASE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E7E9C76F-BA07-C878-4481-25F92E98C1D3}"/>
              </a:ext>
            </a:extLst>
          </p:cNvPr>
          <p:cNvCxnSpPr>
            <a:cxnSpLocks/>
          </p:cNvCxnSpPr>
          <p:nvPr/>
        </p:nvCxnSpPr>
        <p:spPr>
          <a:xfrm>
            <a:off x="3599121" y="1358436"/>
            <a:ext cx="6432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FC526B74-1BE9-639C-5140-9991FD66EEE4}"/>
              </a:ext>
            </a:extLst>
          </p:cNvPr>
          <p:cNvSpPr/>
          <p:nvPr/>
        </p:nvSpPr>
        <p:spPr>
          <a:xfrm>
            <a:off x="4322134" y="970348"/>
            <a:ext cx="5470452" cy="776176"/>
          </a:xfrm>
          <a:prstGeom prst="rect">
            <a:avLst/>
          </a:prstGeom>
          <a:ln w="28575">
            <a:solidFill>
              <a:srgbClr val="33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Qualquer enunciado com sentido complexo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5E90B72E-43BC-CAF7-09D4-98931BB2CC96}"/>
              </a:ext>
            </a:extLst>
          </p:cNvPr>
          <p:cNvCxnSpPr>
            <a:cxnSpLocks/>
          </p:cNvCxnSpPr>
          <p:nvPr/>
        </p:nvCxnSpPr>
        <p:spPr>
          <a:xfrm>
            <a:off x="2934587" y="3161919"/>
            <a:ext cx="664534" cy="405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E7C4E266-D7A7-C802-BB4A-D2CDD9E70AEF}"/>
              </a:ext>
            </a:extLst>
          </p:cNvPr>
          <p:cNvCxnSpPr/>
          <p:nvPr/>
        </p:nvCxnSpPr>
        <p:spPr>
          <a:xfrm flipV="1">
            <a:off x="2945219" y="2811045"/>
            <a:ext cx="653902" cy="3508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etângulo 19">
            <a:extLst>
              <a:ext uri="{FF2B5EF4-FFF2-40B4-BE49-F238E27FC236}">
                <a16:creationId xmlns:a16="http://schemas.microsoft.com/office/drawing/2014/main" id="{C8E714DD-2A0C-E9FB-C8F4-D61367E94E0A}"/>
              </a:ext>
            </a:extLst>
          </p:cNvPr>
          <p:cNvSpPr/>
          <p:nvPr/>
        </p:nvSpPr>
        <p:spPr>
          <a:xfrm>
            <a:off x="3689498" y="2519175"/>
            <a:ext cx="1807535" cy="45807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Frase nominal </a:t>
            </a:r>
          </a:p>
        </p:txBody>
      </p: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C55A2111-5219-F9AC-715D-259EDF19C345}"/>
              </a:ext>
            </a:extLst>
          </p:cNvPr>
          <p:cNvCxnSpPr>
            <a:cxnSpLocks/>
          </p:cNvCxnSpPr>
          <p:nvPr/>
        </p:nvCxnSpPr>
        <p:spPr>
          <a:xfrm>
            <a:off x="5497033" y="2748214"/>
            <a:ext cx="51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tângulo 23">
            <a:extLst>
              <a:ext uri="{FF2B5EF4-FFF2-40B4-BE49-F238E27FC236}">
                <a16:creationId xmlns:a16="http://schemas.microsoft.com/office/drawing/2014/main" id="{F9EF9E0F-36D8-6C56-C171-55715D2849F9}"/>
              </a:ext>
            </a:extLst>
          </p:cNvPr>
          <p:cNvSpPr/>
          <p:nvPr/>
        </p:nvSpPr>
        <p:spPr>
          <a:xfrm>
            <a:off x="6179290" y="2347470"/>
            <a:ext cx="3613296" cy="801488"/>
          </a:xfrm>
          <a:prstGeom prst="rect">
            <a:avLst/>
          </a:prstGeom>
          <a:ln w="28575">
            <a:solidFill>
              <a:srgbClr val="33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Não apresenta verbo </a:t>
            </a:r>
          </a:p>
          <a:p>
            <a:pPr algn="ctr"/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situação mais delicada!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FB47D602-BB12-26C9-B9AA-5E02BB24375B}"/>
              </a:ext>
            </a:extLst>
          </p:cNvPr>
          <p:cNvSpPr/>
          <p:nvPr/>
        </p:nvSpPr>
        <p:spPr>
          <a:xfrm>
            <a:off x="3689498" y="3384561"/>
            <a:ext cx="1807535" cy="45807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Frase verbal </a:t>
            </a:r>
          </a:p>
        </p:txBody>
      </p:sp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F22D6CDE-E78F-7FE7-D366-E90F3E8B30C1}"/>
              </a:ext>
            </a:extLst>
          </p:cNvPr>
          <p:cNvCxnSpPr/>
          <p:nvPr/>
        </p:nvCxnSpPr>
        <p:spPr>
          <a:xfrm>
            <a:off x="5497033" y="3567338"/>
            <a:ext cx="51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Retângulo 31">
            <a:extLst>
              <a:ext uri="{FF2B5EF4-FFF2-40B4-BE49-F238E27FC236}">
                <a16:creationId xmlns:a16="http://schemas.microsoft.com/office/drawing/2014/main" id="{8388A6DA-5C62-D96A-1BC9-09015A930B58}"/>
              </a:ext>
            </a:extLst>
          </p:cNvPr>
          <p:cNvSpPr/>
          <p:nvPr/>
        </p:nvSpPr>
        <p:spPr>
          <a:xfrm>
            <a:off x="6179290" y="3212859"/>
            <a:ext cx="3613296" cy="801482"/>
          </a:xfrm>
          <a:prstGeom prst="rect">
            <a:avLst/>
          </a:prstGeom>
          <a:ln w="28575">
            <a:solidFill>
              <a:srgbClr val="33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/>
              <a:t>Apresenta verbo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4B3874D0-ED0E-8F36-AD87-F91E5195930B}"/>
              </a:ext>
            </a:extLst>
          </p:cNvPr>
          <p:cNvSpPr/>
          <p:nvPr/>
        </p:nvSpPr>
        <p:spPr>
          <a:xfrm>
            <a:off x="1206797" y="4596071"/>
            <a:ext cx="2216887" cy="6379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Oração </a:t>
            </a:r>
          </a:p>
        </p:txBody>
      </p:sp>
      <p:cxnSp>
        <p:nvCxnSpPr>
          <p:cNvPr id="35" name="Conector de Seta Reta 34">
            <a:extLst>
              <a:ext uri="{FF2B5EF4-FFF2-40B4-BE49-F238E27FC236}">
                <a16:creationId xmlns:a16="http://schemas.microsoft.com/office/drawing/2014/main" id="{6DC57DA6-C0E1-BB20-E02B-8C8451A664B0}"/>
              </a:ext>
            </a:extLst>
          </p:cNvPr>
          <p:cNvCxnSpPr/>
          <p:nvPr/>
        </p:nvCxnSpPr>
        <p:spPr>
          <a:xfrm>
            <a:off x="3468872" y="4915047"/>
            <a:ext cx="4412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Retângulo 35">
            <a:extLst>
              <a:ext uri="{FF2B5EF4-FFF2-40B4-BE49-F238E27FC236}">
                <a16:creationId xmlns:a16="http://schemas.microsoft.com/office/drawing/2014/main" id="{D8ADB38A-CA22-C9CE-7F16-E1EE17A50EDB}"/>
              </a:ext>
            </a:extLst>
          </p:cNvPr>
          <p:cNvSpPr/>
          <p:nvPr/>
        </p:nvSpPr>
        <p:spPr>
          <a:xfrm>
            <a:off x="4082902" y="4197119"/>
            <a:ext cx="5932968" cy="1690534"/>
          </a:xfrm>
          <a:prstGeom prst="rect">
            <a:avLst/>
          </a:prstGeom>
          <a:ln w="28575">
            <a:solidFill>
              <a:srgbClr val="33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Construída em torno de um verbo ou uma locação verbal.</a:t>
            </a:r>
          </a:p>
          <a:p>
            <a:pPr algn="ctr"/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Acredito em Deus.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9AE4171-C6D4-54E7-0020-B8DFD492244D}"/>
              </a:ext>
            </a:extLst>
          </p:cNvPr>
          <p:cNvSpPr/>
          <p:nvPr/>
        </p:nvSpPr>
        <p:spPr>
          <a:xfrm>
            <a:off x="7814930" y="191385"/>
            <a:ext cx="3530010" cy="564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PERÍODO COMPOSTO</a:t>
            </a:r>
          </a:p>
        </p:txBody>
      </p:sp>
    </p:spTree>
    <p:extLst>
      <p:ext uri="{BB962C8B-B14F-4D97-AF65-F5344CB8AC3E}">
        <p14:creationId xmlns:p14="http://schemas.microsoft.com/office/powerpoint/2010/main" val="332300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076B297-C0D0-6C4B-360E-9C1CE0A50B29}"/>
              </a:ext>
            </a:extLst>
          </p:cNvPr>
          <p:cNvSpPr txBox="1"/>
          <p:nvPr/>
        </p:nvSpPr>
        <p:spPr>
          <a:xfrm>
            <a:off x="2845979" y="617401"/>
            <a:ext cx="9242213" cy="172354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SUJEITO – </a:t>
            </a:r>
            <a:r>
              <a:rPr lang="pt-BR" sz="2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o termo da oração sobre o qual damos alguma informação. O verbo concorda com ele. Em muitos casos, o sujeito da oração corresponde ao agente da ação expressa pelo verbo. Mas há orações em que isso não acontece. </a:t>
            </a:r>
            <a:endParaRPr lang="pt-BR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E4C7C4A-584D-A471-1060-1DA2C0389B76}"/>
              </a:ext>
            </a:extLst>
          </p:cNvPr>
          <p:cNvSpPr txBox="1"/>
          <p:nvPr/>
        </p:nvSpPr>
        <p:spPr>
          <a:xfrm>
            <a:off x="3111794" y="2592936"/>
            <a:ext cx="8990061" cy="1661802"/>
          </a:xfrm>
          <a:prstGeom prst="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  <a:tabLst>
                <a:tab pos="4076700" algn="l"/>
              </a:tabLst>
            </a:pPr>
            <a:r>
              <a:rPr lang="pt-BR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Observe. </a:t>
            </a:r>
            <a:r>
              <a:rPr lang="pt-BR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está calado</a:t>
            </a:r>
            <a:r>
              <a:rPr lang="pt-BR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O verbo estar não expressa ação. O sujeito (João), portanto, não pode ser identificado como agente. 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  <a:tabLst>
                <a:tab pos="4076700" algn="l"/>
              </a:tabLst>
            </a:pPr>
            <a:r>
              <a:rPr lang="pt-BR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menina foi derrubada pelo cachorro</a:t>
            </a:r>
            <a:r>
              <a:rPr lang="pt-BR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 ação verbal (derrubar) é praticada pelo cachorro. O sujeito (a menina) sofre tal ação. Nesse caso, ele é paciente da ação verbal.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B612B9C-31DE-3F91-6628-26CC07B23528}"/>
              </a:ext>
            </a:extLst>
          </p:cNvPr>
          <p:cNvSpPr txBox="1"/>
          <p:nvPr/>
        </p:nvSpPr>
        <p:spPr>
          <a:xfrm>
            <a:off x="3111794" y="4966961"/>
            <a:ext cx="8126819" cy="56938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PREDICADO –</a:t>
            </a:r>
            <a:r>
              <a:rPr lang="pt-BR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 a informação que é dada sobre o sujeito. </a:t>
            </a:r>
          </a:p>
          <a:p>
            <a:endParaRPr lang="pt-BR" sz="11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2461328-8958-EBB9-0973-E909BF21417E}"/>
              </a:ext>
            </a:extLst>
          </p:cNvPr>
          <p:cNvSpPr/>
          <p:nvPr/>
        </p:nvSpPr>
        <p:spPr>
          <a:xfrm>
            <a:off x="674422" y="1417620"/>
            <a:ext cx="1329069" cy="45613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TERMOS ESSENCIAIS  DA ORAÇÃO </a:t>
            </a:r>
          </a:p>
        </p:txBody>
      </p:sp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B74F6847-6406-F803-BF3F-569532310196}"/>
              </a:ext>
            </a:extLst>
          </p:cNvPr>
          <p:cNvCxnSpPr>
            <a:cxnSpLocks/>
            <a:endCxn id="2" idx="1"/>
          </p:cNvCxnSpPr>
          <p:nvPr/>
        </p:nvCxnSpPr>
        <p:spPr>
          <a:xfrm rot="5400000" flipH="1" flipV="1">
            <a:off x="1416874" y="2206155"/>
            <a:ext cx="2231405" cy="626806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ector: Angulado 14">
            <a:extLst>
              <a:ext uri="{FF2B5EF4-FFF2-40B4-BE49-F238E27FC236}">
                <a16:creationId xmlns:a16="http://schemas.microsoft.com/office/drawing/2014/main" id="{526799C2-C02E-BE02-206D-FD180B0B578C}"/>
              </a:ext>
            </a:extLst>
          </p:cNvPr>
          <p:cNvCxnSpPr>
            <a:cxnSpLocks/>
          </p:cNvCxnSpPr>
          <p:nvPr/>
        </p:nvCxnSpPr>
        <p:spPr>
          <a:xfrm>
            <a:off x="2032599" y="4517051"/>
            <a:ext cx="1050086" cy="80636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4FFF022-6F76-0DBE-0EBF-F96210C263A2}"/>
              </a:ext>
            </a:extLst>
          </p:cNvPr>
          <p:cNvSpPr txBox="1"/>
          <p:nvPr/>
        </p:nvSpPr>
        <p:spPr>
          <a:xfrm>
            <a:off x="4182136" y="322606"/>
            <a:ext cx="473857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CONCORDÂNCIA NOMINAL</a:t>
            </a:r>
            <a:endParaRPr lang="pt-BR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BEAB16CA-8B19-A9F9-3270-B1802BCEEF21}"/>
              </a:ext>
            </a:extLst>
          </p:cNvPr>
          <p:cNvSpPr/>
          <p:nvPr/>
        </p:nvSpPr>
        <p:spPr>
          <a:xfrm>
            <a:off x="2592467" y="889606"/>
            <a:ext cx="8795003" cy="1127513"/>
          </a:xfrm>
          <a:prstGeom prst="roundRect">
            <a:avLst/>
          </a:prstGeom>
          <a:solidFill>
            <a:srgbClr val="336600"/>
          </a:solidFill>
          <a:ln>
            <a:solidFill>
              <a:srgbClr val="00CC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sz="2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Consiste na adaptação de uns nomes aos outros, </a:t>
            </a:r>
            <a:r>
              <a:rPr lang="pt-BR" sz="2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harmonizando</a:t>
            </a:r>
            <a:r>
              <a:rPr lang="pt-BR" sz="2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</a:t>
            </a:r>
            <a:r>
              <a:rPr lang="pt-BR" sz="2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</a:t>
            </a:r>
            <a:r>
              <a:rPr lang="pt-BR" sz="2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nas suas flexões com as palavras a que se relacionam.</a:t>
            </a:r>
            <a:endParaRPr lang="pt-BR" sz="2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Imagem 6" descr="PPT - Concordância nominal PowerPoint Presentation, free download -  ID:892321">
            <a:extLst>
              <a:ext uri="{FF2B5EF4-FFF2-40B4-BE49-F238E27FC236}">
                <a16:creationId xmlns:a16="http://schemas.microsoft.com/office/drawing/2014/main" id="{8C42E86D-D895-CB5A-11D8-9BA46BC59A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23" b="14615"/>
          <a:stretch/>
        </p:blipFill>
        <p:spPr bwMode="auto">
          <a:xfrm>
            <a:off x="2996505" y="2258567"/>
            <a:ext cx="6539230" cy="13227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87972B4-E637-7EBD-9A31-2BF36F2FF91F}"/>
              </a:ext>
            </a:extLst>
          </p:cNvPr>
          <p:cNvSpPr txBox="1"/>
          <p:nvPr/>
        </p:nvSpPr>
        <p:spPr>
          <a:xfrm>
            <a:off x="1892595" y="3849617"/>
            <a:ext cx="9494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REGRA GERAL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O artigo, o adjetivo, o numeral e o pronome, concordam em gênero e número com o substantivo.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1C6875E-60B4-68DD-CF65-1ED9B2536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6505" y="4575392"/>
            <a:ext cx="7289310" cy="196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69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Diagonais Recortados 2">
            <a:extLst>
              <a:ext uri="{FF2B5EF4-FFF2-40B4-BE49-F238E27FC236}">
                <a16:creationId xmlns:a16="http://schemas.microsoft.com/office/drawing/2014/main" id="{8858EA22-DF18-10D7-4D72-AFD39C898345}"/>
              </a:ext>
            </a:extLst>
          </p:cNvPr>
          <p:cNvSpPr/>
          <p:nvPr/>
        </p:nvSpPr>
        <p:spPr>
          <a:xfrm>
            <a:off x="2935605" y="275332"/>
            <a:ext cx="7541008" cy="516255"/>
          </a:xfrm>
          <a:prstGeom prst="snip2DiagRect">
            <a:avLst/>
          </a:prstGeom>
          <a:solidFill>
            <a:srgbClr val="00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EMPREGO DA VÍRGULA NAS ORAÇÕES COORDENADAS</a:t>
            </a:r>
            <a:endParaRPr lang="pt-BR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8EA7DBF-577B-DBD4-B483-89496598A93A}"/>
              </a:ext>
            </a:extLst>
          </p:cNvPr>
          <p:cNvSpPr txBox="1"/>
          <p:nvPr/>
        </p:nvSpPr>
        <p:spPr>
          <a:xfrm>
            <a:off x="2190305" y="925115"/>
            <a:ext cx="9459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 orações coordenadas assindéticas são separadas entre si por meio da vírgula. </a:t>
            </a:r>
            <a:endParaRPr lang="pt-BR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6DA9E7D-34D0-BA46-3764-72116C6C593C}"/>
              </a:ext>
            </a:extLst>
          </p:cNvPr>
          <p:cNvSpPr/>
          <p:nvPr/>
        </p:nvSpPr>
        <p:spPr>
          <a:xfrm>
            <a:off x="2190305" y="1584289"/>
            <a:ext cx="8584017" cy="381635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7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garoto chegou, guardou seus objetos, debruçou sobre a mesa sem dizer nada.</a:t>
            </a:r>
            <a:endParaRPr lang="pt-BR" sz="17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68F672A-446B-0996-245C-F62E0A660857}"/>
              </a:ext>
            </a:extLst>
          </p:cNvPr>
          <p:cNvSpPr txBox="1"/>
          <p:nvPr/>
        </p:nvSpPr>
        <p:spPr>
          <a:xfrm>
            <a:off x="2002464" y="2196109"/>
            <a:ext cx="8761228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pt-BR" sz="17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* As orações coordenadas sindéticas separam-se por vírgulas, </a:t>
            </a:r>
            <a:r>
              <a:rPr lang="pt-BR" sz="17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exceto</a:t>
            </a:r>
            <a:r>
              <a:rPr lang="pt-BR" sz="17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17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as aditivas</a:t>
            </a:r>
            <a:r>
              <a:rPr lang="pt-BR" sz="17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br>
              <a:rPr lang="pt-BR" sz="1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pt-BR" sz="1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Exemplos:</a:t>
            </a:r>
            <a:endParaRPr lang="pt-BR" sz="1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8C4BC10-14E7-4565-B776-29796D36AD2A}"/>
              </a:ext>
            </a:extLst>
          </p:cNvPr>
          <p:cNvSpPr/>
          <p:nvPr/>
        </p:nvSpPr>
        <p:spPr>
          <a:xfrm>
            <a:off x="2388780" y="3279938"/>
            <a:ext cx="8087833" cy="381635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7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pude comparecer ao aniversário, contudo enviei meu presente.</a:t>
            </a:r>
            <a:endParaRPr lang="pt-BR" sz="17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02C89A5-0D2B-2024-20AF-18BECC38C9B9}"/>
              </a:ext>
            </a:extLst>
          </p:cNvPr>
          <p:cNvSpPr/>
          <p:nvPr/>
        </p:nvSpPr>
        <p:spPr>
          <a:xfrm>
            <a:off x="2388780" y="4019156"/>
            <a:ext cx="8087833" cy="381635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7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obtive um bom resultado, pois não me esforcei para tal.</a:t>
            </a:r>
            <a:endParaRPr lang="pt-BR" sz="17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 descr="Atenção! - Município de Paraíso">
            <a:extLst>
              <a:ext uri="{FF2B5EF4-FFF2-40B4-BE49-F238E27FC236}">
                <a16:creationId xmlns:a16="http://schemas.microsoft.com/office/drawing/2014/main" id="{733755FB-04E4-95B7-75F9-DFAFDD308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60" y="4622548"/>
            <a:ext cx="1388745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3855557D-39DF-1429-7F49-C98FC7DA63F1}"/>
              </a:ext>
            </a:extLst>
          </p:cNvPr>
          <p:cNvSpPr txBox="1"/>
          <p:nvPr/>
        </p:nvSpPr>
        <p:spPr>
          <a:xfrm>
            <a:off x="2565990" y="4611143"/>
            <a:ext cx="7634177" cy="9188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pt-BR" sz="1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* Há somente dois casos em que as aditivas são constituídas pela vírgula: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"/>
            </a:pPr>
            <a:r>
              <a:rPr lang="pt-BR" sz="1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Quando possuírem sujeitos diferentes</a:t>
            </a:r>
            <a:r>
              <a:rPr lang="pt-BR" sz="16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br>
              <a:rPr lang="pt-BR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pt-BR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Exemplo: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002439C-FC42-1FCA-9BA3-D42573C3092D}"/>
              </a:ext>
            </a:extLst>
          </p:cNvPr>
          <p:cNvSpPr/>
          <p:nvPr/>
        </p:nvSpPr>
        <p:spPr>
          <a:xfrm>
            <a:off x="1991832" y="5797040"/>
            <a:ext cx="8484781" cy="762000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7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alunos não se mostraram interessados, e o professor não fez questão de incentivá-los. </a:t>
            </a:r>
            <a:endParaRPr lang="pt-BR" sz="17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11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89A417C-F735-0501-7CBF-D61DDAE07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944" y="1469584"/>
            <a:ext cx="8771237" cy="1071673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C404702-CCC6-8BC7-35A0-641C6F8779D5}"/>
              </a:ext>
            </a:extLst>
          </p:cNvPr>
          <p:cNvSpPr/>
          <p:nvPr/>
        </p:nvSpPr>
        <p:spPr>
          <a:xfrm>
            <a:off x="2434944" y="2893163"/>
            <a:ext cx="8325504" cy="107167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Conjunções subordinativas temporais mais comuns: </a:t>
            </a:r>
            <a:r>
              <a:rPr lang="pt-BR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quando, enquanto, assim que, depois que, desde que, logo que, mal (quando equivale a assim que).</a:t>
            </a:r>
            <a:r>
              <a:rPr lang="pt-B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AEE5C68-3B6E-FE44-3756-F6FB86ECC808}"/>
              </a:ext>
            </a:extLst>
          </p:cNvPr>
          <p:cNvSpPr txBox="1"/>
          <p:nvPr/>
        </p:nvSpPr>
        <p:spPr>
          <a:xfrm>
            <a:off x="2562236" y="383311"/>
            <a:ext cx="8208545" cy="734368"/>
          </a:xfrm>
          <a:prstGeom prst="rect">
            <a:avLst/>
          </a:prstGeom>
          <a:noFill/>
          <a:ln>
            <a:solidFill>
              <a:srgbClr val="006600"/>
            </a:solidFill>
          </a:ln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pt-BR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Oração subordinada adverbial temporal: </a:t>
            </a: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 o tempo ou momento em que ocorre o que foi declarado na oração principal.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C3C8810-B295-09CD-0CE5-C5369177F827}"/>
              </a:ext>
            </a:extLst>
          </p:cNvPr>
          <p:cNvSpPr/>
          <p:nvPr/>
        </p:nvSpPr>
        <p:spPr>
          <a:xfrm>
            <a:off x="2360428" y="4593265"/>
            <a:ext cx="8410353" cy="142357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 frequenta o clube </a:t>
            </a:r>
            <a:r>
              <a:rPr 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que chegou aqui</a:t>
            </a:r>
            <a:r>
              <a:rPr lang="pt-B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Seta: Curva para Baixo 7">
            <a:extLst>
              <a:ext uri="{FF2B5EF4-FFF2-40B4-BE49-F238E27FC236}">
                <a16:creationId xmlns:a16="http://schemas.microsoft.com/office/drawing/2014/main" id="{F393EC66-B2AA-96B5-0A21-82FDF090498E}"/>
              </a:ext>
            </a:extLst>
          </p:cNvPr>
          <p:cNvSpPr/>
          <p:nvPr/>
        </p:nvSpPr>
        <p:spPr>
          <a:xfrm>
            <a:off x="6772940" y="4710223"/>
            <a:ext cx="1371600" cy="435935"/>
          </a:xfrm>
          <a:prstGeom prst="curvedDown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5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1A724D-C1B4-19B3-5CF8-65B5D6810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2655" y="252451"/>
            <a:ext cx="7210294" cy="923330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/>
            <a:r>
              <a:rPr lang="pt-BR" sz="4500" b="1" dirty="0">
                <a:solidFill>
                  <a:srgbClr val="FF3300"/>
                </a:solidFill>
              </a:rPr>
              <a:t>SINAIS DE PONTUAÇÃO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938E5472-332E-04C2-AFD3-038E2642BD7B}"/>
              </a:ext>
            </a:extLst>
          </p:cNvPr>
          <p:cNvGraphicFramePr/>
          <p:nvPr/>
        </p:nvGraphicFramePr>
        <p:xfrm>
          <a:off x="1653953" y="1058682"/>
          <a:ext cx="972288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982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424F4-0CD9-3A6A-2338-E55295672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6204" y="262602"/>
            <a:ext cx="3771015" cy="779388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FF3300"/>
                </a:solidFill>
              </a:rPr>
              <a:t>PARÊNTESES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DEF134-2785-3351-12DF-ED2FA383E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9454" y="2048539"/>
            <a:ext cx="8915400" cy="3777622"/>
          </a:xfrm>
          <a:ln>
            <a:solidFill>
              <a:srgbClr val="FF33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 explicações ou informações adicionais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Utilizam-se os parênteses para fornecer detalhes que complementam o sentido da frase, mas que não são essenciais para o entendimento principal.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evento será realizado na próxima segunda-feira (dia 15 de janeiro).</a:t>
            </a:r>
          </a:p>
          <a:p>
            <a:pPr marL="457200" lvl="1" indent="0">
              <a:buNone/>
            </a:pPr>
            <a:endParaRPr lang="pt-B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Especificar siglas ou abreviações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parênteses são usados para explicar siglas ou abreviações logo após sua primeira menção.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IBGE (Instituto Brasileiro de Geografia e Estatística) divulgou novos dados populacionais.</a:t>
            </a:r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78A35C7-C107-32E3-0F00-D7D86E558CF1}"/>
              </a:ext>
            </a:extLst>
          </p:cNvPr>
          <p:cNvSpPr txBox="1"/>
          <p:nvPr/>
        </p:nvSpPr>
        <p:spPr>
          <a:xfrm>
            <a:off x="1743740" y="1126130"/>
            <a:ext cx="9760872" cy="646331"/>
          </a:xfrm>
          <a:prstGeom prst="rect">
            <a:avLst/>
          </a:prstGeom>
          <a:ln>
            <a:solidFill>
              <a:srgbClr val="0066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parênteses são um sinal de pontuação usado para incluir informações complementares ou explicativas em uma frase, sem interromper o fluxo principal da ideia.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9B036D7-8FC5-E6BE-2B5A-066644D48E03}"/>
              </a:ext>
            </a:extLst>
          </p:cNvPr>
          <p:cNvSpPr/>
          <p:nvPr/>
        </p:nvSpPr>
        <p:spPr>
          <a:xfrm>
            <a:off x="1173559" y="2230695"/>
            <a:ext cx="754912" cy="3777622"/>
          </a:xfrm>
          <a:prstGeom prst="rect">
            <a:avLst/>
          </a:prstGeom>
          <a:solidFill>
            <a:srgbClr val="33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  <a:latin typeface="Aptos Black" panose="020B0004020202020204" pitchFamily="34" charset="0"/>
              </a:rPr>
              <a:t>R</a:t>
            </a:r>
          </a:p>
          <a:p>
            <a:pPr algn="ctr"/>
            <a:r>
              <a:rPr lang="pt-BR" b="1" dirty="0">
                <a:solidFill>
                  <a:schemeClr val="tx1"/>
                </a:solidFill>
                <a:latin typeface="Aptos Black" panose="020B0004020202020204" pitchFamily="34" charset="0"/>
              </a:rPr>
              <a:t>E</a:t>
            </a:r>
          </a:p>
          <a:p>
            <a:pPr algn="ctr"/>
            <a:r>
              <a:rPr lang="pt-BR" b="1" dirty="0">
                <a:solidFill>
                  <a:schemeClr val="tx1"/>
                </a:solidFill>
                <a:latin typeface="Aptos Black" panose="020B0004020202020204" pitchFamily="34" charset="0"/>
              </a:rPr>
              <a:t>G</a:t>
            </a:r>
          </a:p>
          <a:p>
            <a:pPr algn="ctr"/>
            <a:r>
              <a:rPr lang="pt-BR" b="1" dirty="0">
                <a:solidFill>
                  <a:schemeClr val="tx1"/>
                </a:solidFill>
                <a:latin typeface="Aptos Black" panose="020B0004020202020204" pitchFamily="34" charset="0"/>
              </a:rPr>
              <a:t>R</a:t>
            </a:r>
          </a:p>
          <a:p>
            <a:pPr algn="ctr"/>
            <a:r>
              <a:rPr lang="pt-BR" b="1" dirty="0">
                <a:solidFill>
                  <a:schemeClr val="tx1"/>
                </a:solidFill>
                <a:latin typeface="Aptos Black" panose="020B0004020202020204" pitchFamily="34" charset="0"/>
              </a:rPr>
              <a:t>A</a:t>
            </a:r>
          </a:p>
          <a:p>
            <a:pPr algn="ctr"/>
            <a:r>
              <a:rPr lang="pt-BR" b="1" dirty="0">
                <a:solidFill>
                  <a:schemeClr val="tx1"/>
                </a:solidFill>
                <a:latin typeface="Aptos Black" panose="020B0004020202020204" pitchFamily="34" charset="0"/>
              </a:rPr>
              <a:t>S</a:t>
            </a:r>
          </a:p>
          <a:p>
            <a:pPr algn="ctr"/>
            <a:endParaRPr lang="pt-BR" b="1" dirty="0">
              <a:solidFill>
                <a:schemeClr val="tx1"/>
              </a:solidFill>
              <a:latin typeface="Aptos Black" panose="020B0004020202020204" pitchFamily="34" charset="0"/>
            </a:endParaRPr>
          </a:p>
          <a:p>
            <a:pPr algn="ctr"/>
            <a:r>
              <a:rPr lang="pt-BR" b="1" dirty="0">
                <a:solidFill>
                  <a:schemeClr val="tx1"/>
                </a:solidFill>
                <a:latin typeface="Aptos Black" panose="020B0004020202020204" pitchFamily="34" charset="0"/>
              </a:rPr>
              <a:t>E</a:t>
            </a:r>
          </a:p>
          <a:p>
            <a:pPr algn="ctr"/>
            <a:endParaRPr lang="pt-BR" b="1" dirty="0">
              <a:solidFill>
                <a:schemeClr val="tx1"/>
              </a:solidFill>
              <a:latin typeface="Aptos Black" panose="020B0004020202020204" pitchFamily="34" charset="0"/>
            </a:endParaRPr>
          </a:p>
          <a:p>
            <a:pPr algn="ctr"/>
            <a:r>
              <a:rPr lang="pt-BR" b="1" dirty="0">
                <a:solidFill>
                  <a:schemeClr val="tx1"/>
                </a:solidFill>
                <a:latin typeface="Aptos Black" panose="020B0004020202020204" pitchFamily="34" charset="0"/>
              </a:rPr>
              <a:t>U</a:t>
            </a:r>
            <a:endParaRPr lang="pt-BR" dirty="0">
              <a:solidFill>
                <a:schemeClr val="tx1"/>
              </a:solidFill>
              <a:latin typeface="Aptos Black" panose="020B0004020202020204" pitchFamily="34" charset="0"/>
            </a:endParaRPr>
          </a:p>
          <a:p>
            <a:pPr algn="ctr"/>
            <a:r>
              <a:rPr lang="pt-BR" b="1" dirty="0">
                <a:solidFill>
                  <a:schemeClr val="tx1"/>
                </a:solidFill>
                <a:latin typeface="Aptos Black" panose="020B0004020202020204" pitchFamily="34" charset="0"/>
              </a:rPr>
              <a:t>S</a:t>
            </a:r>
          </a:p>
          <a:p>
            <a:pPr algn="ctr"/>
            <a:r>
              <a:rPr lang="pt-BR" b="1" dirty="0">
                <a:solidFill>
                  <a:schemeClr val="tx1"/>
                </a:solidFill>
                <a:latin typeface="Aptos Black" panose="020B0004020202020204" pitchFamily="34" charset="0"/>
              </a:rPr>
              <a:t>O</a:t>
            </a:r>
          </a:p>
          <a:p>
            <a:pPr algn="ctr"/>
            <a:r>
              <a:rPr lang="pt-BR" b="1" dirty="0">
                <a:solidFill>
                  <a:schemeClr val="tx1"/>
                </a:solidFill>
                <a:latin typeface="Aptos Black" panose="020B0004020202020204" pitchFamily="34" charset="0"/>
              </a:rPr>
              <a:t>S</a:t>
            </a:r>
          </a:p>
        </p:txBody>
      </p:sp>
      <p:sp>
        <p:nvSpPr>
          <p:cNvPr id="9" name="Chave Direita 8">
            <a:extLst>
              <a:ext uri="{FF2B5EF4-FFF2-40B4-BE49-F238E27FC236}">
                <a16:creationId xmlns:a16="http://schemas.microsoft.com/office/drawing/2014/main" id="{D69C4E3F-0772-E132-5464-7CA11A83D294}"/>
              </a:ext>
            </a:extLst>
          </p:cNvPr>
          <p:cNvSpPr/>
          <p:nvPr/>
        </p:nvSpPr>
        <p:spPr>
          <a:xfrm>
            <a:off x="2052084" y="2275367"/>
            <a:ext cx="659218" cy="3635855"/>
          </a:xfrm>
          <a:prstGeom prst="rightBrac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480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95</TotalTime>
  <Words>1660</Words>
  <Application>Microsoft Office PowerPoint</Application>
  <PresentationFormat>Widescreen</PresentationFormat>
  <Paragraphs>282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9" baseType="lpstr">
      <vt:lpstr>Aharoni</vt:lpstr>
      <vt:lpstr>Algerian</vt:lpstr>
      <vt:lpstr>Aptos Black</vt:lpstr>
      <vt:lpstr>Arial</vt:lpstr>
      <vt:lpstr>Arial Black</vt:lpstr>
      <vt:lpstr>Calibri</vt:lpstr>
      <vt:lpstr>Century Gothic</vt:lpstr>
      <vt:lpstr>Google Sans</vt:lpstr>
      <vt:lpstr>Symbol</vt:lpstr>
      <vt:lpstr>system-ui</vt:lpstr>
      <vt:lpstr>Times New Roman</vt:lpstr>
      <vt:lpstr>Wingdings</vt:lpstr>
      <vt:lpstr>Wingdings 3</vt:lpstr>
      <vt:lpstr>Cacho</vt:lpstr>
      <vt:lpstr>GRAMÁTICA EM SLIDES</vt:lpstr>
      <vt:lpstr>Apresentação do PowerPoint</vt:lpstr>
      <vt:lpstr>SUMÁRIO</vt:lpstr>
      <vt:lpstr>Apresentação do PowerPoint</vt:lpstr>
      <vt:lpstr>Apresentação do PowerPoint</vt:lpstr>
      <vt:lpstr> </vt:lpstr>
      <vt:lpstr>Apresentação do PowerPoint</vt:lpstr>
      <vt:lpstr>PROCESSO DE FORMAÇÃO DE PALAVRAS</vt:lpstr>
      <vt:lpstr>Apresentação do PowerPoint</vt:lpstr>
      <vt:lpstr>PRINCIPAIS PROCESSOS DE FORMAÇÃO DE PALAVRAS:</vt:lpstr>
      <vt:lpstr>COMPOSIÇÃO</vt:lpstr>
      <vt:lpstr>Apresentação do PowerPoint</vt:lpstr>
      <vt:lpstr>CLASSIFICAÇÃO DOS VERBOS QUANTO À FLEXÃO</vt:lpstr>
      <vt:lpstr>VERBOS IRREGULARES</vt:lpstr>
      <vt:lpstr>VERBOS ANÔMALOS - Têm uma conjugação completamente irregular, não sendo possível estabelecer uma lógica clara entre as formas conjugadas. Exemplos: Verbos SER e IR.</vt:lpstr>
      <vt:lpstr>VERBOS ABUNDANTES:  Apresentam mais de uma forma verbal em conjugações específicas. EX.: aceitar, fazer, pagar, acender, etc.</vt:lpstr>
      <vt:lpstr>VERBOS DEFECTIVOS - Não apresentam algumas formas verbais, não sendo possível conjugá-los em algumas pessoas, tempos e modos. Exemplos: adequar, doer, colorir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SINAIS DE PONTUAÇÃO</vt:lpstr>
      <vt:lpstr>PARÊNTESES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GRAMÁTICA EM SLIDES</dc:title>
  <dc:creator>Administrador</dc:creator>
  <cp:lastModifiedBy>Administrador</cp:lastModifiedBy>
  <cp:revision>10</cp:revision>
  <dcterms:created xsi:type="dcterms:W3CDTF">2025-01-06T17:22:26Z</dcterms:created>
  <dcterms:modified xsi:type="dcterms:W3CDTF">2025-02-25T23:34:42Z</dcterms:modified>
</cp:coreProperties>
</file>